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2"/>
  </p:sldMasterIdLst>
  <p:notesMasterIdLst>
    <p:notesMasterId r:id="rId30"/>
  </p:notesMasterIdLst>
  <p:sldIdLst>
    <p:sldId id="256" r:id="rId3"/>
    <p:sldId id="257" r:id="rId4"/>
    <p:sldId id="258" r:id="rId5"/>
    <p:sldId id="285" r:id="rId6"/>
    <p:sldId id="286" r:id="rId7"/>
    <p:sldId id="287" r:id="rId8"/>
    <p:sldId id="288" r:id="rId9"/>
    <p:sldId id="262" r:id="rId10"/>
    <p:sldId id="263" r:id="rId11"/>
    <p:sldId id="264" r:id="rId12"/>
    <p:sldId id="278" r:id="rId13"/>
    <p:sldId id="279" r:id="rId14"/>
    <p:sldId id="280" r:id="rId15"/>
    <p:sldId id="281" r:id="rId16"/>
    <p:sldId id="282" r:id="rId17"/>
    <p:sldId id="283" r:id="rId18"/>
    <p:sldId id="284" r:id="rId19"/>
    <p:sldId id="266" r:id="rId20"/>
    <p:sldId id="268" r:id="rId21"/>
    <p:sldId id="269" r:id="rId22"/>
    <p:sldId id="271" r:id="rId23"/>
    <p:sldId id="272" r:id="rId24"/>
    <p:sldId id="273" r:id="rId25"/>
    <p:sldId id="274" r:id="rId26"/>
    <p:sldId id="275" r:id="rId27"/>
    <p:sldId id="277" r:id="rId28"/>
    <p:sldId id="261" r:id="rId2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324" autoAdjust="0"/>
  </p:normalViewPr>
  <p:slideViewPr>
    <p:cSldViewPr>
      <p:cViewPr varScale="1">
        <p:scale>
          <a:sx n="89" d="100"/>
          <a:sy n="89" d="100"/>
        </p:scale>
        <p:origin x="1267" y="77"/>
      </p:cViewPr>
      <p:guideLst>
        <p:guide orient="horz" pos="2160"/>
        <p:guide pos="2880"/>
      </p:guideLst>
    </p:cSldViewPr>
  </p:slideViewPr>
  <p:outlineViewPr>
    <p:cViewPr>
      <p:scale>
        <a:sx n="33" d="100"/>
        <a:sy n="33" d="100"/>
      </p:scale>
      <p:origin x="0" y="257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32" tIns="45716" rIns="91432" bIns="45716" rtlCol="0"/>
          <a:lstStyle>
            <a:lvl1pPr algn="l">
              <a:defRPr sz="1200"/>
            </a:lvl1pPr>
          </a:lstStyle>
          <a:p>
            <a:endParaRPr lang="en-US" dirty="0"/>
          </a:p>
        </p:txBody>
      </p:sp>
      <p:sp>
        <p:nvSpPr>
          <p:cNvPr id="3" name="Date Placeholder 2"/>
          <p:cNvSpPr>
            <a:spLocks noGrp="1"/>
          </p:cNvSpPr>
          <p:nvPr>
            <p:ph type="dt" idx="1"/>
          </p:nvPr>
        </p:nvSpPr>
        <p:spPr>
          <a:xfrm>
            <a:off x="3850444" y="0"/>
            <a:ext cx="2945659" cy="496332"/>
          </a:xfrm>
          <a:prstGeom prst="rect">
            <a:avLst/>
          </a:prstGeom>
        </p:spPr>
        <p:txBody>
          <a:bodyPr vert="horz" lIns="91432" tIns="45716" rIns="91432" bIns="45716" rtlCol="0"/>
          <a:lstStyle>
            <a:lvl1pPr algn="r">
              <a:defRPr sz="1200"/>
            </a:lvl1pPr>
          </a:lstStyle>
          <a:p>
            <a:fld id="{5FA7A704-9F1C-4FD3-85D1-57AF2D7FD0E8}" type="datetimeFigureOut">
              <a:rPr lang="en-US" smtClean="0"/>
              <a:pPr/>
              <a:t>11/16/2018</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2" tIns="45716" rIns="91432" bIns="45716" rtlCol="0" anchor="ctr"/>
          <a:lstStyle/>
          <a:p>
            <a:endParaRPr lang="en-US" dirty="0"/>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32" tIns="45716" rIns="91432"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428583"/>
            <a:ext cx="2945659" cy="496332"/>
          </a:xfrm>
          <a:prstGeom prst="rect">
            <a:avLst/>
          </a:prstGeom>
        </p:spPr>
        <p:txBody>
          <a:bodyPr vert="horz" lIns="91432" tIns="45716" rIns="91432" bIns="4571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32" tIns="45716" rIns="91432" bIns="45716" rtlCol="0" anchor="b"/>
          <a:lstStyle>
            <a:lvl1pPr algn="r">
              <a:defRPr sz="1200"/>
            </a:lvl1pPr>
          </a:lstStyle>
          <a:p>
            <a:fld id="{F7EBFB8C-BBFF-4397-A51C-1E92596422A9}" type="slidenum">
              <a:rPr lang="en-US" smtClean="0"/>
              <a:pPr/>
              <a:t>‹#›</a:t>
            </a:fld>
            <a:endParaRPr lang="en-US" dirty="0"/>
          </a:p>
        </p:txBody>
      </p:sp>
    </p:spTree>
    <p:extLst>
      <p:ext uri="{BB962C8B-B14F-4D97-AF65-F5344CB8AC3E}">
        <p14:creationId xmlns:p14="http://schemas.microsoft.com/office/powerpoint/2010/main" val="4009725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a:t>
            </a:fld>
            <a:endParaRPr lang="en-US"/>
          </a:p>
        </p:txBody>
      </p:sp>
    </p:spTree>
    <p:extLst>
      <p:ext uri="{BB962C8B-B14F-4D97-AF65-F5344CB8AC3E}">
        <p14:creationId xmlns:p14="http://schemas.microsoft.com/office/powerpoint/2010/main" val="1898845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14" name="Title 13"/>
          <p:cNvSpPr>
            <a:spLocks noGrp="1"/>
          </p:cNvSpPr>
          <p:nvPr>
            <p:ph type="ctrTitle"/>
          </p:nvPr>
        </p:nvSpPr>
        <p:spPr>
          <a:xfrm>
            <a:off x="1435608" y="435936"/>
            <a:ext cx="7406640" cy="1472184"/>
          </a:xfrm>
        </p:spPr>
        <p:txBody>
          <a:bodyPr anchor="b"/>
          <a:lstStyle>
            <a:lvl1pPr algn="l">
              <a:defRPr/>
            </a:lvl1pPr>
            <a:extLst/>
          </a:lstStyle>
          <a:p>
            <a:r>
              <a:rPr lang="ro-RO" noProof="1" smtClean="0"/>
              <a:t>Clic pentru editare stil titlu</a:t>
            </a:r>
            <a:endParaRPr lang="en-US" dirty="0"/>
          </a:p>
        </p:txBody>
      </p:sp>
      <p:sp>
        <p:nvSpPr>
          <p:cNvPr id="22" name="Subtitle 21"/>
          <p:cNvSpPr>
            <a:spLocks noGrp="1"/>
          </p:cNvSpPr>
          <p:nvPr>
            <p:ph type="subTitle" idx="1"/>
          </p:nvPr>
        </p:nvSpPr>
        <p:spPr>
          <a:xfrm>
            <a:off x="1432560" y="1850064"/>
            <a:ext cx="7406640" cy="1752600"/>
          </a:xfrm>
        </p:spPr>
        <p:txBody>
          <a:bodyPr/>
          <a:lstStyle>
            <a:lvl1pPr marL="7315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o-RO" noProof="1" smtClean="0"/>
              <a:t>Clic pentru a edita stilul de subtitlu</a:t>
            </a:r>
            <a:endParaRPr lang="en-US" dirty="0"/>
          </a:p>
        </p:txBody>
      </p:sp>
      <p:sp>
        <p:nvSpPr>
          <p:cNvPr id="7" name="Date Placeholder 6"/>
          <p:cNvSpPr>
            <a:spLocks noGrp="1"/>
          </p:cNvSpPr>
          <p:nvPr>
            <p:ph type="dt" sz="half" idx="10"/>
          </p:nvPr>
        </p:nvSpPr>
        <p:spPr/>
        <p:txBody>
          <a:bodyPr/>
          <a:lstStyle>
            <a:extLst/>
          </a:lstStyle>
          <a:p>
            <a:fld id="{D80A4771-C6EF-4B99-81F4-D30BE4E017A0}" type="datetimeFigureOut">
              <a:rPr lang="en-US" smtClean="0"/>
              <a:pPr/>
              <a:t>11/16/2018</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990B41CA-569D-40E7-8E58-026C0338B2C8}"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50000" t="50000" r="100000" b="1250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ro-RO" smtClean="0"/>
              <a:t>Clic pentru editare stil titlu</a:t>
            </a:r>
            <a:endParaRPr lang="en-US"/>
          </a:p>
        </p:txBody>
      </p:sp>
      <p:sp>
        <p:nvSpPr>
          <p:cNvPr id="3" name="Vertical Text Placeholder 2"/>
          <p:cNvSpPr>
            <a:spLocks noGrp="1"/>
          </p:cNvSpPr>
          <p:nvPr>
            <p:ph type="body" orient="vert" idx="1"/>
          </p:nvPr>
        </p:nvSpPr>
        <p:spPr/>
        <p:txBody>
          <a:bodyPr vert="eaVert"/>
          <a:lstStyle>
            <a:extLs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Date Placeholder 3"/>
          <p:cNvSpPr>
            <a:spLocks noGrp="1"/>
          </p:cNvSpPr>
          <p:nvPr>
            <p:ph type="dt" sz="half" idx="10"/>
          </p:nvPr>
        </p:nvSpPr>
        <p:spPr/>
        <p:txBody>
          <a:bodyPr/>
          <a:lstStyle>
            <a:extLst/>
          </a:lstStyle>
          <a:p>
            <a:fld id="{D80A4771-C6EF-4B99-81F4-D30BE4E017A0}" type="datetimeFigureOut">
              <a:rPr lang="en-US" smtClean="0"/>
              <a:pPr/>
              <a:t>11/16/2018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90B41CA-569D-40E7-8E58-026C0338B2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lang="ro-RO" smtClean="0"/>
              <a:t>Clic pentru editare stil titlu</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extLst/>
          </a:lstStyle>
          <a:p>
            <a:fld id="{D80A4771-C6EF-4B99-81F4-D30BE4E017A0}" type="datetimeFigureOut">
              <a:rPr lang="en-US" smtClean="0"/>
              <a:pPr/>
              <a:t>11/16/2018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90B41CA-569D-40E7-8E58-026C0338B2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ro-RO" smtClean="0"/>
              <a:t>Clic pentru editare stil titlu</a:t>
            </a:r>
            <a:endParaRPr lang="en-US"/>
          </a:p>
        </p:txBody>
      </p:sp>
      <p:sp>
        <p:nvSpPr>
          <p:cNvPr id="3" name="Content Placeholder 2"/>
          <p:cNvSpPr>
            <a:spLocks noGrp="1"/>
          </p:cNvSpPr>
          <p:nvPr>
            <p:ph idx="1"/>
          </p:nvPr>
        </p:nvSpPr>
        <p:spPr/>
        <p:txBody>
          <a:bodyPr/>
          <a:lstStyle>
            <a:extLs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Date Placeholder 3"/>
          <p:cNvSpPr>
            <a:spLocks noGrp="1"/>
          </p:cNvSpPr>
          <p:nvPr>
            <p:ph type="dt" sz="half" idx="10"/>
          </p:nvPr>
        </p:nvSpPr>
        <p:spPr/>
        <p:txBody>
          <a:bodyPr/>
          <a:lstStyle>
            <a:extLst/>
          </a:lstStyle>
          <a:p>
            <a:fld id="{D80A4771-C6EF-4B99-81F4-D30BE4E017A0}" type="datetimeFigureOut">
              <a:rPr lang="en-US" smtClean="0"/>
              <a:pPr/>
              <a:t>11/16/2018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90B41CA-569D-40E7-8E58-026C0338B2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ntet secțiune">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ro-RO" smtClean="0"/>
              <a:t>Clic pentru editare stil titlu</a:t>
            </a:r>
            <a:endParaRPr lang="en-US" dirty="0"/>
          </a:p>
        </p:txBody>
      </p:sp>
      <p:sp>
        <p:nvSpPr>
          <p:cNvPr id="3" name="Text Placeholder 2"/>
          <p:cNvSpPr>
            <a:spLocks noGrp="1"/>
          </p:cNvSpPr>
          <p:nvPr>
            <p:ph type="body" idx="1"/>
          </p:nvPr>
        </p:nvSpPr>
        <p:spPr>
          <a:xfrm>
            <a:off x="2578392" y="1100138"/>
            <a:ext cx="6400800" cy="1509712"/>
          </a:xfrm>
        </p:spPr>
        <p:txBody>
          <a:bodyPr anchor="b"/>
          <a:lstStyle>
            <a:lvl1pPr marL="27432"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o-RO" smtClean="0"/>
              <a:t>Clic pentru editare stiluri text Coordonator</a:t>
            </a:r>
          </a:p>
        </p:txBody>
      </p:sp>
      <p:sp>
        <p:nvSpPr>
          <p:cNvPr id="4" name="Date Placeholder 3"/>
          <p:cNvSpPr>
            <a:spLocks noGrp="1"/>
          </p:cNvSpPr>
          <p:nvPr>
            <p:ph type="dt" sz="half" idx="10"/>
          </p:nvPr>
        </p:nvSpPr>
        <p:spPr/>
        <p:txBody>
          <a:bodyPr/>
          <a:lstStyle>
            <a:extLst/>
          </a:lstStyle>
          <a:p>
            <a:fld id="{D80A4771-C6EF-4B99-81F4-D30BE4E017A0}" type="datetimeFigureOut">
              <a:rPr lang="en-US" smtClean="0"/>
              <a:pPr/>
              <a:t>11/16/2018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90B41CA-569D-40E7-8E58-026C0338B2C8}"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50000" t="50000" r="100000" b="1250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uă tipuri de conținut">
    <p:spTree>
      <p:nvGrpSpPr>
        <p:cNvPr id="1" name=""/>
        <p:cNvGrpSpPr/>
        <p:nvPr/>
      </p:nvGrpSpPr>
      <p:grpSpPr>
        <a:xfrm>
          <a:off x="0" y="0"/>
          <a:ext cx="0" cy="0"/>
          <a:chOff x="0" y="0"/>
          <a:chExt cx="0" cy="0"/>
        </a:xfrm>
      </p:grpSpPr>
      <p:sp>
        <p:nvSpPr>
          <p:cNvPr id="9" name="Pie 8"/>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p>
        </p:txBody>
      </p:sp>
      <p:sp>
        <p:nvSpPr>
          <p:cNvPr id="10" name="Oval 9"/>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85000" t="100000" r="1000000" b="30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p>
        </p:txBody>
      </p:sp>
      <p:sp>
        <p:nvSpPr>
          <p:cNvPr id="12" name="Rectangle 11"/>
          <p:cNvSpPr/>
          <p:nvPr/>
        </p:nvSpPr>
        <p:spPr>
          <a:xfrm>
            <a:off x="1033974" y="-54"/>
            <a:ext cx="8131127"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p>
        </p:txBody>
      </p:sp>
      <p:sp>
        <p:nvSpPr>
          <p:cNvPr id="2" name="Title 1"/>
          <p:cNvSpPr>
            <a:spLocks noGrp="1"/>
          </p:cNvSpPr>
          <p:nvPr>
            <p:ph type="title"/>
          </p:nvPr>
        </p:nvSpPr>
        <p:spPr>
          <a:xfrm>
            <a:off x="1435608" y="274320"/>
            <a:ext cx="7498080" cy="1143000"/>
          </a:xfrm>
        </p:spPr>
        <p:txBody>
          <a:bodyPr/>
          <a:lstStyle>
            <a:extLst/>
          </a:lstStyle>
          <a:p>
            <a:r>
              <a:rPr lang="ro-RO" smtClean="0"/>
              <a:t>Clic pentru editare stil titlu</a:t>
            </a:r>
            <a:endParaRPr lang="en-US" dirty="0"/>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Date Placeholder 4"/>
          <p:cNvSpPr>
            <a:spLocks noGrp="1"/>
          </p:cNvSpPr>
          <p:nvPr>
            <p:ph type="dt" sz="half" idx="10"/>
          </p:nvPr>
        </p:nvSpPr>
        <p:spPr/>
        <p:txBody>
          <a:bodyPr/>
          <a:lstStyle>
            <a:extLst/>
          </a:lstStyle>
          <a:p>
            <a:fld id="{D80A4771-C6EF-4B99-81F4-D30BE4E017A0}" type="datetimeFigureOut">
              <a:rPr lang="en-US" smtClean="0"/>
              <a:pPr/>
              <a:t>11/16/2018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90B41CA-569D-40E7-8E58-026C0338B2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ție">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lang="ro-RO" smtClean="0"/>
              <a:t>Clic pentru editare stil titlu</a:t>
            </a:r>
            <a:endParaRPr lang="en-US" dirty="0"/>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283464"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o-RO" smtClean="0"/>
              <a:t>Clic pentru editare stiluri text Coordonator</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283464"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o-RO" smtClean="0"/>
              <a:t>Clic pentru editare stiluri text Coordonator</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7" name="Date Placeholder 6"/>
          <p:cNvSpPr>
            <a:spLocks noGrp="1"/>
          </p:cNvSpPr>
          <p:nvPr>
            <p:ph type="dt" sz="half" idx="10"/>
          </p:nvPr>
        </p:nvSpPr>
        <p:spPr/>
        <p:txBody>
          <a:bodyPr/>
          <a:lstStyle>
            <a:extLst/>
          </a:lstStyle>
          <a:p>
            <a:fld id="{D80A4771-C6EF-4B99-81F4-D30BE4E017A0}" type="datetimeFigureOut">
              <a:rPr lang="en-US" smtClean="0"/>
              <a:pPr/>
              <a:t>11/16/2018</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990B41CA-569D-40E7-8E58-026C0338B2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lang="ro-RO" smtClean="0"/>
              <a:t>Clic pentru editare stil titlu</a:t>
            </a:r>
            <a:endParaRPr lang="en-US" dirty="0"/>
          </a:p>
        </p:txBody>
      </p:sp>
      <p:sp>
        <p:nvSpPr>
          <p:cNvPr id="3" name="Date Placeholder 2"/>
          <p:cNvSpPr>
            <a:spLocks noGrp="1"/>
          </p:cNvSpPr>
          <p:nvPr>
            <p:ph type="dt" sz="half" idx="10"/>
          </p:nvPr>
        </p:nvSpPr>
        <p:spPr/>
        <p:txBody>
          <a:bodyPr/>
          <a:lstStyle>
            <a:extLst/>
          </a:lstStyle>
          <a:p>
            <a:fld id="{D80A4771-C6EF-4B99-81F4-D30BE4E017A0}" type="datetimeFigureOut">
              <a:rPr lang="en-US" smtClean="0"/>
              <a:pPr/>
              <a:t>11/16/2018</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990B41CA-569D-40E7-8E58-026C0338B2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Necompletat">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p>
        </p:txBody>
      </p:sp>
      <p:sp>
        <p:nvSpPr>
          <p:cNvPr id="2" name="Date Placeholder 1"/>
          <p:cNvSpPr>
            <a:spLocks noGrp="1"/>
          </p:cNvSpPr>
          <p:nvPr>
            <p:ph type="dt" sz="half" idx="10"/>
          </p:nvPr>
        </p:nvSpPr>
        <p:spPr/>
        <p:txBody>
          <a:bodyPr/>
          <a:lstStyle>
            <a:extLst/>
          </a:lstStyle>
          <a:p>
            <a:fld id="{D80A4771-C6EF-4B99-81F4-D30BE4E017A0}" type="datetimeFigureOut">
              <a:rPr lang="en-US" smtClean="0"/>
              <a:pPr/>
              <a:t>11/16/2018</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990B41CA-569D-40E7-8E58-026C0338B2C8}"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ținu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810000" cy="1162050"/>
          </a:xfrm>
          <a:ln>
            <a:noFill/>
          </a:ln>
        </p:spPr>
        <p:txBody>
          <a:bodyPr anchor="b"/>
          <a:lstStyle>
            <a:lvl1pPr algn="l">
              <a:lnSpc>
                <a:spcPts val="2000"/>
              </a:lnSpc>
              <a:buNone/>
              <a:defRPr sz="2200" b="1" cap="all" baseline="0"/>
            </a:lvl1pPr>
            <a:extLst/>
          </a:lstStyle>
          <a:p>
            <a:r>
              <a:rPr lang="ro-RO" smtClean="0"/>
              <a:t>Clic pentru editare stil titlu</a:t>
            </a:r>
            <a:endParaRPr lang="en-US" dirty="0"/>
          </a:p>
        </p:txBody>
      </p:sp>
      <p:sp>
        <p:nvSpPr>
          <p:cNvPr id="3" name="Text Placeholder 2"/>
          <p:cNvSpPr>
            <a:spLocks noGrp="1"/>
          </p:cNvSpPr>
          <p:nvPr>
            <p:ph type="body" idx="2"/>
          </p:nvPr>
        </p:nvSpPr>
        <p:spPr>
          <a:xfrm>
            <a:off x="457200" y="1435100"/>
            <a:ext cx="3810000" cy="698500"/>
          </a:xfrm>
        </p:spPr>
        <p:txBody>
          <a:bodyPr/>
          <a:lstStyle>
            <a:lvl1pPr marL="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ro-RO" smtClean="0"/>
              <a:t>Clic pentru editare stiluri text Coordonator</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dirty="0"/>
          </a:p>
        </p:txBody>
      </p:sp>
      <p:sp>
        <p:nvSpPr>
          <p:cNvPr id="5" name="Date Placeholder 4"/>
          <p:cNvSpPr>
            <a:spLocks noGrp="1"/>
          </p:cNvSpPr>
          <p:nvPr>
            <p:ph type="dt" sz="half" idx="10"/>
          </p:nvPr>
        </p:nvSpPr>
        <p:spPr/>
        <p:txBody>
          <a:bodyPr/>
          <a:lstStyle>
            <a:extLst/>
          </a:lstStyle>
          <a:p>
            <a:fld id="{D80A4771-C6EF-4B99-81F4-D30BE4E017A0}" type="datetimeFigureOut">
              <a:rPr lang="en-US" smtClean="0"/>
              <a:pPr/>
              <a:t>11/16/2018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90B41CA-569D-40E7-8E58-026C0338B2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ro-RO" smtClean="0"/>
              <a:t>Clic pentru editare stil titlu</a:t>
            </a:r>
            <a:endParaRPr lang="en-US" dirty="0"/>
          </a:p>
        </p:txBody>
      </p:sp>
      <p:sp>
        <p:nvSpPr>
          <p:cNvPr id="5" name="Date Placeholder 4"/>
          <p:cNvSpPr>
            <a:spLocks noGrp="1"/>
          </p:cNvSpPr>
          <p:nvPr>
            <p:ph type="dt" sz="half" idx="10"/>
          </p:nvPr>
        </p:nvSpPr>
        <p:spPr/>
        <p:txBody>
          <a:bodyPr/>
          <a:lstStyle>
            <a:extLst/>
          </a:lstStyle>
          <a:p>
            <a:fld id="{D80A4771-C6EF-4B99-81F4-D30BE4E017A0}" type="datetimeFigureOut">
              <a:rPr lang="en-US" smtClean="0"/>
              <a:pPr/>
              <a:t>11/16/2018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90B41CA-569D-40E7-8E58-026C0338B2C8}"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0">
            <a:bevelT w="25400" h="19050"/>
            <a:contourClr>
              <a:srgbClr val="969696"/>
            </a:contourClr>
          </a:sp3d>
        </p:spPr>
        <p:txBody>
          <a:bodyPr lIns="91440" tIns="274320" rtlCol="0" anchor="t">
            <a:normAutofit/>
          </a:bodyPr>
          <a:lstStyle>
            <a:extLst/>
          </a:lstStyle>
          <a:p>
            <a:pPr marL="0" indent="-283464" algn="l" rtl="0" latinLnBrk="0">
              <a:lnSpc>
                <a:spcPts val="3000"/>
              </a:lnSpc>
              <a:spcBef>
                <a:spcPts val="600"/>
              </a:spcBef>
              <a:buClr>
                <a:schemeClr val="accent1"/>
              </a:buClr>
              <a:buSzPct val="80000"/>
              <a:buFont typeface="Wingdings 2"/>
              <a:buNone/>
            </a:pPr>
            <a:endParaRPr lang="en-US" sz="3200" kern="1200">
              <a:solidFill>
                <a:schemeClr val="tx1"/>
              </a:solidFill>
              <a:latin typeface="+mn-lt"/>
              <a:ea typeface="+mn-ea"/>
              <a:cs typeface="+mn-cs"/>
            </a:endParaRPr>
          </a:p>
        </p:txBody>
      </p:sp>
      <p:sp>
        <p:nvSpPr>
          <p:cNvPr id="3" name="Shap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a:r>
              <a:rPr lang="ro-RO" smtClean="0"/>
              <a:t>Faceți clic pe pictogramă pentru a adăuga o imagine</a:t>
            </a:r>
            <a:endParaRPr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4" name="Text Placeholder 3"/>
          <p:cNvSpPr>
            <a:spLocks noGrp="1"/>
          </p:cNvSpPr>
          <p:nvPr>
            <p:ph type="body" sz="half" idx="2"/>
          </p:nvPr>
        </p:nvSpPr>
        <p:spPr>
          <a:xfrm>
            <a:off x="838200" y="4800600"/>
            <a:ext cx="4419600" cy="762000"/>
          </a:xfrm>
        </p:spPr>
        <p:txBody>
          <a:bodyP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ro-RO" smtClean="0"/>
              <a:t>Clic pentru editare stiluri text Coordonator</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85000" t="100000" r="1000000" b="30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lang="ro-RO" noProof="1" smtClean="0"/>
              <a:t>Clic pentru editare stil titlu</a:t>
            </a:r>
            <a:endParaRPr lang="en-US" dirty="0"/>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a:r>
              <a:rPr lang="ro-RO" noProof="1" smtClean="0"/>
              <a:t>Clic pentru editare stiluri text Coordonator</a:t>
            </a:r>
          </a:p>
          <a:p>
            <a:pPr lvl="1"/>
            <a:r>
              <a:rPr lang="ro-RO" noProof="1" smtClean="0"/>
              <a:t>Al doilea nivel</a:t>
            </a:r>
          </a:p>
          <a:p>
            <a:pPr lvl="2"/>
            <a:r>
              <a:rPr lang="ro-RO" noProof="1" smtClean="0"/>
              <a:t>Al treilea nivel</a:t>
            </a:r>
          </a:p>
          <a:p>
            <a:pPr lvl="3"/>
            <a:r>
              <a:rPr lang="ro-RO" noProof="1" smtClean="0"/>
              <a:t>Al patrulea nivel</a:t>
            </a:r>
          </a:p>
          <a:p>
            <a:pPr lvl="4"/>
            <a:r>
              <a:rPr lang="ro-RO" noProof="1" smtClean="0"/>
              <a:t>Al cincilea nivel</a:t>
            </a:r>
            <a:endParaRPr lang="en-US" dirty="0"/>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a:defRPr sz="1200">
                <a:solidFill>
                  <a:schemeClr val="bg2">
                    <a:shade val="50000"/>
                    <a:satMod val="200000"/>
                  </a:schemeClr>
                </a:solidFill>
              </a:defRPr>
            </a:lvl1pPr>
            <a:extLst/>
          </a:lstStyle>
          <a:p>
            <a:pPr algn="r"/>
            <a:fld id="{D80A4771-C6EF-4B99-81F4-D30BE4E017A0}" type="datetimeFigureOut">
              <a:rPr lang="en-US" smtClean="0"/>
              <a:pPr algn="r"/>
              <a:t>11/16/2018</a:t>
            </a:fld>
            <a:endParaRPr lang="en-US" sz="1200">
              <a:solidFill>
                <a:schemeClr val="bg2">
                  <a:shade val="50000"/>
                </a:scheme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a:defRPr sz="1200">
                <a:solidFill>
                  <a:schemeClr val="bg2">
                    <a:shade val="50000"/>
                    <a:satMod val="200000"/>
                  </a:schemeClr>
                </a:solidFill>
                <a:effectLst/>
              </a:defRPr>
            </a:lvl1pPr>
            <a:extLst/>
          </a:lstStyle>
          <a:p>
            <a:endParaRPr lang="en-US" sz="1200">
              <a:solidFill>
                <a:schemeClr val="bg2">
                  <a:shade val="50000"/>
                </a:schemeClr>
              </a:solidFill>
              <a:effectLst/>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a:defRPr sz="1200">
                <a:solidFill>
                  <a:schemeClr val="bg2">
                    <a:shade val="50000"/>
                    <a:satMod val="200000"/>
                  </a:schemeClr>
                </a:solidFill>
                <a:effectLst/>
              </a:defRPr>
            </a:lvl1pPr>
            <a:extLst/>
          </a:lstStyle>
          <a:p>
            <a:pPr algn="ctr"/>
            <a:fld id="{990B41CA-569D-40E7-8E58-026C0338B2C8}" type="slidenum">
              <a:rPr lang="en-US" smtClean="0"/>
              <a:pPr algn="ctr"/>
              <a:t>‹#›</a:t>
            </a:fld>
            <a:endParaRPr lang="en-US" sz="1200">
              <a:solidFill>
                <a:schemeClr val="bg2">
                  <a:shade val="50000"/>
                </a:schemeClr>
              </a:solidFill>
              <a:effectLst/>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sz="44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ts val="3000"/>
        </a:lnSpc>
        <a:spcBef>
          <a:spcPts val="600"/>
        </a:spcBef>
        <a:buClr>
          <a:schemeClr val="accent1"/>
        </a:buClr>
        <a:buSzPct val="80000"/>
        <a:buFont typeface="Wingdings 2"/>
        <a:buChar char=""/>
        <a:defRPr sz="3200" kern="1200">
          <a:solidFill>
            <a:schemeClr val="tx1"/>
          </a:solidFill>
          <a:latin typeface="+mn-lt"/>
          <a:ea typeface="+mn-ea"/>
          <a:cs typeface="+mn-cs"/>
        </a:defRPr>
      </a:lvl1pPr>
      <a:lvl2pPr marL="640080" indent="-237744" algn="l" rtl="0" eaLnBrk="1" latinLnBrk="0" hangingPunct="1">
        <a:lnSpc>
          <a:spcPts val="3000"/>
        </a:lnSpc>
        <a:spcBef>
          <a:spcPts val="550"/>
        </a:spcBef>
        <a:buClr>
          <a:schemeClr val="accent1"/>
        </a:buClr>
        <a:buFont typeface="Verdana"/>
        <a:buChar char="◦"/>
        <a:defRPr sz="2800" kern="1200">
          <a:solidFill>
            <a:schemeClr val="tx1"/>
          </a:solidFill>
          <a:latin typeface="+mn-lt"/>
          <a:ea typeface="+mn-ea"/>
          <a:cs typeface="+mn-cs"/>
        </a:defRPr>
      </a:lvl2pPr>
      <a:lvl3pPr marL="886968" indent="-228600" algn="l" rtl="0" eaLnBrk="1" latinLnBrk="0" hangingPunct="1">
        <a:lnSpc>
          <a:spcPts val="2800"/>
        </a:lnSpc>
        <a:spcBef>
          <a:spcPct val="20000"/>
        </a:spcBef>
        <a:buClr>
          <a:schemeClr val="accent2"/>
        </a:buClr>
        <a:buFont typeface="Wingdings 2"/>
        <a:buChar char=""/>
        <a:defRPr sz="2400" kern="1200">
          <a:solidFill>
            <a:schemeClr val="tx1"/>
          </a:solidFill>
          <a:latin typeface="+mn-lt"/>
          <a:ea typeface="+mn-ea"/>
          <a:cs typeface="+mn-cs"/>
        </a:defRPr>
      </a:lvl3pPr>
      <a:lvl4pPr marL="1097280" indent="-173736" algn="l" rtl="0" eaLnBrk="1" latinLnBrk="0" hangingPunct="1">
        <a:spcBef>
          <a:spcPct val="20000"/>
        </a:spcBef>
        <a:buClr>
          <a:schemeClr val="accent3"/>
        </a:buClr>
        <a:buFont typeface="Wingdings 2"/>
        <a:buChar char=""/>
        <a:defRPr sz="2000" kern="1200">
          <a:solidFill>
            <a:schemeClr val="tx1"/>
          </a:solidFill>
          <a:latin typeface="+mn-lt"/>
          <a:ea typeface="+mn-ea"/>
          <a:cs typeface="+mn-cs"/>
        </a:defRPr>
      </a:lvl4pPr>
      <a:lvl5pPr marL="1298448" indent="-182880" algn="l" rtl="0" eaLnBrk="1" latinLnBrk="0" hangingPunct="1">
        <a:spcBef>
          <a:spcPct val="20000"/>
        </a:spcBef>
        <a:buClr>
          <a:schemeClr val="accent4"/>
        </a:buClr>
        <a:buFont typeface="Wingdings 2"/>
        <a:buChar char=""/>
        <a:defRPr sz="2000" kern="1200">
          <a:solidFill>
            <a:schemeClr val="tx1"/>
          </a:solidFill>
          <a:latin typeface="+mn-lt"/>
          <a:ea typeface="+mn-ea"/>
          <a:cs typeface="+mn-cs"/>
        </a:defRPr>
      </a:lvl5pPr>
      <a:lvl6pPr marL="1508760" indent="-18288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6pPr>
      <a:lvl7pPr marL="1719072" indent="-182880" algn="l" rtl="0" eaLnBrk="1" latinLnBrk="0" hangingPunct="1">
        <a:spcBef>
          <a:spcPct val="20000"/>
        </a:spcBef>
        <a:buClr>
          <a:schemeClr val="accent6"/>
        </a:buClr>
        <a:buFont typeface="Wingdings 2"/>
        <a:buChar char=""/>
        <a:defRPr sz="2000" kern="1200">
          <a:solidFill>
            <a:schemeClr val="tx1"/>
          </a:solidFill>
          <a:latin typeface="+mn-lt"/>
          <a:ea typeface="+mn-ea"/>
          <a:cs typeface="+mn-cs"/>
        </a:defRPr>
      </a:lvl7pPr>
      <a:lvl8pPr marL="1920240" indent="-182880" algn="l" rtl="0" eaLnBrk="1" latinLnBrk="0" hangingPunct="1">
        <a:spcBef>
          <a:spcPct val="20000"/>
        </a:spcBef>
        <a:buClr>
          <a:schemeClr val="accent6"/>
        </a:buClr>
        <a:buFont typeface="Wingdings 2"/>
        <a:buChar char=""/>
        <a:defRPr sz="2000" kern="1200">
          <a:solidFill>
            <a:schemeClr val="tx1"/>
          </a:solidFill>
          <a:latin typeface="+mn-lt"/>
          <a:ea typeface="+mn-ea"/>
          <a:cs typeface="+mn-cs"/>
        </a:defRPr>
      </a:lvl8pPr>
      <a:lvl9pPr marL="2130552" indent="-182880" algn="l" rtl="0" eaLnBrk="1" latinLnBrk="0" hangingPunct="1">
        <a:spcBef>
          <a:spcPct val="20000"/>
        </a:spcBef>
        <a:buClr>
          <a:schemeClr val="accent6"/>
        </a:buClr>
        <a:buFont typeface="Wingdings 2"/>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92500"/>
          </a:bodyPr>
          <a:lstStyle/>
          <a:p>
            <a:pPr algn="ctr"/>
            <a:r>
              <a:rPr lang="en-US" sz="2600" kern="1200" noProof="0" dirty="0" err="1" smtClean="0">
                <a:solidFill>
                  <a:schemeClr val="tx2">
                    <a:shade val="30000"/>
                    <a:satMod val="150000"/>
                  </a:schemeClr>
                </a:solidFill>
                <a:latin typeface="+mn-lt"/>
                <a:ea typeface="+mn-ea"/>
                <a:cs typeface="+mn-cs"/>
              </a:rPr>
              <a:t>Adunarea</a:t>
            </a:r>
            <a:r>
              <a:rPr lang="en-US" sz="2600" kern="1200" noProof="0" dirty="0" smtClean="0">
                <a:solidFill>
                  <a:schemeClr val="tx2">
                    <a:shade val="30000"/>
                    <a:satMod val="150000"/>
                  </a:schemeClr>
                </a:solidFill>
                <a:latin typeface="+mn-lt"/>
                <a:ea typeface="+mn-ea"/>
                <a:cs typeface="+mn-cs"/>
              </a:rPr>
              <a:t> general</a:t>
            </a:r>
            <a:r>
              <a:rPr lang="ro-RO" sz="2600" kern="1200" noProof="0" dirty="0" smtClean="0">
                <a:solidFill>
                  <a:schemeClr val="tx2">
                    <a:shade val="30000"/>
                    <a:satMod val="150000"/>
                  </a:schemeClr>
                </a:solidFill>
                <a:latin typeface="+mn-lt"/>
                <a:ea typeface="+mn-ea"/>
                <a:cs typeface="+mn-cs"/>
              </a:rPr>
              <a:t>ă a </a:t>
            </a:r>
            <a:r>
              <a:rPr lang="ro-RO" dirty="0" smtClean="0"/>
              <a:t>Consiliului reprezentativ al părinților</a:t>
            </a:r>
            <a:endParaRPr lang="ro-RO" sz="2600" kern="1200" noProof="0" dirty="0" smtClean="0">
              <a:solidFill>
                <a:schemeClr val="tx2">
                  <a:shade val="30000"/>
                  <a:satMod val="150000"/>
                </a:schemeClr>
              </a:solidFill>
              <a:latin typeface="+mn-lt"/>
              <a:ea typeface="+mn-ea"/>
              <a:cs typeface="+mn-cs"/>
            </a:endParaRPr>
          </a:p>
          <a:p>
            <a:pPr algn="ctr"/>
            <a:endParaRPr lang="ro-RO" sz="1800" dirty="0" smtClean="0"/>
          </a:p>
          <a:p>
            <a:pPr algn="r"/>
            <a:r>
              <a:rPr lang="en-US" sz="1800" dirty="0" smtClean="0"/>
              <a:t>1</a:t>
            </a:r>
            <a:r>
              <a:rPr lang="ro-RO" sz="1800" dirty="0" smtClean="0"/>
              <a:t>7 noiembrie 201</a:t>
            </a:r>
            <a:r>
              <a:rPr lang="ro-RO" sz="1800" dirty="0"/>
              <a:t>8</a:t>
            </a:r>
            <a:endParaRPr lang="ro-RO" sz="1800" noProof="0" dirty="0"/>
          </a:p>
        </p:txBody>
      </p:sp>
      <p:sp>
        <p:nvSpPr>
          <p:cNvPr id="4" name="Title 1"/>
          <p:cNvSpPr txBox="1">
            <a:spLocks/>
          </p:cNvSpPr>
          <p:nvPr/>
        </p:nvSpPr>
        <p:spPr>
          <a:xfrm>
            <a:off x="1547664" y="404664"/>
            <a:ext cx="7772400" cy="1179513"/>
          </a:xfrm>
          <a:prstGeom prst="rect">
            <a:avLst/>
          </a:prstGeom>
        </p:spPr>
        <p:txBody>
          <a:bodyPr rtlCol="0" anchor="b">
            <a:normAutofit fontScale="75000" lnSpcReduction="20000"/>
          </a:bodyPr>
          <a:lstStyle>
            <a:lvl1pPr algn="l" rtl="0" eaLnBrk="1" latinLnBrk="0" hangingPunct="1">
              <a:spcBef>
                <a:spcPct val="0"/>
              </a:spcBef>
              <a:buNone/>
              <a:defRPr sz="44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defRPr/>
            </a:pPr>
            <a:r>
              <a:rPr lang="en-US" dirty="0" smtClean="0">
                <a:solidFill>
                  <a:srgbClr val="002060"/>
                </a:solidFill>
              </a:rPr>
              <a:t>COLEGIUL TEHNIC DE COMUNICATII</a:t>
            </a:r>
            <a:br>
              <a:rPr lang="en-US" dirty="0" smtClean="0">
                <a:solidFill>
                  <a:srgbClr val="002060"/>
                </a:solidFill>
              </a:rPr>
            </a:br>
            <a:r>
              <a:rPr lang="en-US" dirty="0" smtClean="0">
                <a:solidFill>
                  <a:srgbClr val="002060"/>
                </a:solidFill>
              </a:rPr>
              <a:t>NICOLAE VASILESCU KARPEN BACAU</a:t>
            </a:r>
            <a:endParaRPr lang="en-US" dirty="0">
              <a:solidFill>
                <a:srgbClr val="00206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404664"/>
            <a:ext cx="8074144" cy="6408712"/>
          </a:xfrm>
        </p:spPr>
        <p:txBody>
          <a:bodyPr>
            <a:noAutofit/>
          </a:bodyPr>
          <a:lstStyle/>
          <a:p>
            <a:pPr>
              <a:lnSpc>
                <a:spcPct val="120000"/>
              </a:lnSpc>
              <a:spcBef>
                <a:spcPts val="0"/>
              </a:spcBef>
            </a:pPr>
            <a:r>
              <a:rPr lang="en-US" sz="1800" dirty="0" smtClean="0"/>
              <a:t>h</a:t>
            </a:r>
            <a:r>
              <a:rPr lang="en-US" sz="1800" dirty="0"/>
              <a:t>) </a:t>
            </a:r>
            <a:r>
              <a:rPr lang="en-US" sz="1800" dirty="0" err="1"/>
              <a:t>colaborează</a:t>
            </a:r>
            <a:r>
              <a:rPr lang="en-US" sz="1800" dirty="0"/>
              <a:t> cu </a:t>
            </a:r>
            <a:r>
              <a:rPr lang="en-US" sz="1800" dirty="0" err="1"/>
              <a:t>instituţiile</a:t>
            </a:r>
            <a:r>
              <a:rPr lang="en-US" sz="1800" dirty="0"/>
              <a:t> </a:t>
            </a:r>
            <a:r>
              <a:rPr lang="en-US" sz="1800" dirty="0" err="1"/>
              <a:t>publice</a:t>
            </a:r>
            <a:r>
              <a:rPr lang="en-US" sz="1800" dirty="0"/>
              <a:t> de </a:t>
            </a:r>
            <a:r>
              <a:rPr lang="en-US" sz="1800" dirty="0" err="1"/>
              <a:t>asistenţă</a:t>
            </a:r>
            <a:r>
              <a:rPr lang="en-US" sz="1800" dirty="0"/>
              <a:t> </a:t>
            </a:r>
            <a:r>
              <a:rPr lang="en-US" sz="1800" dirty="0" err="1"/>
              <a:t>socială</a:t>
            </a:r>
            <a:r>
              <a:rPr lang="en-US" sz="1800" dirty="0"/>
              <a:t>/</a:t>
            </a:r>
            <a:r>
              <a:rPr lang="en-US" sz="1800" dirty="0" err="1"/>
              <a:t>educaţională</a:t>
            </a:r>
            <a:r>
              <a:rPr lang="en-US" sz="1800" dirty="0"/>
              <a:t> </a:t>
            </a:r>
            <a:r>
              <a:rPr lang="en-US" sz="1800" dirty="0" err="1"/>
              <a:t>specializată</a:t>
            </a:r>
            <a:r>
              <a:rPr lang="en-US" sz="1800" dirty="0"/>
              <a:t>, </a:t>
            </a:r>
            <a:r>
              <a:rPr lang="en-US" sz="1800" dirty="0" err="1"/>
              <a:t>direcţia</a:t>
            </a:r>
            <a:r>
              <a:rPr lang="en-US" sz="1800" dirty="0"/>
              <a:t> </a:t>
            </a:r>
            <a:r>
              <a:rPr lang="en-US" sz="1800" dirty="0" err="1"/>
              <a:t>generală</a:t>
            </a:r>
            <a:r>
              <a:rPr lang="en-US" sz="1800" dirty="0"/>
              <a:t> de </a:t>
            </a:r>
            <a:r>
              <a:rPr lang="en-US" sz="1800" dirty="0" err="1"/>
              <a:t>asistenţă</a:t>
            </a:r>
            <a:r>
              <a:rPr lang="en-US" sz="1800" dirty="0"/>
              <a:t> </a:t>
            </a:r>
            <a:r>
              <a:rPr lang="en-US" sz="1800" dirty="0" err="1"/>
              <a:t>socială</a:t>
            </a:r>
            <a:r>
              <a:rPr lang="en-US" sz="1800" dirty="0"/>
              <a:t> </a:t>
            </a:r>
            <a:r>
              <a:rPr lang="en-US" sz="1800" dirty="0" err="1"/>
              <a:t>şi</a:t>
            </a:r>
            <a:r>
              <a:rPr lang="en-US" sz="1800" dirty="0"/>
              <a:t> </a:t>
            </a:r>
            <a:r>
              <a:rPr lang="en-US" sz="1800" dirty="0" err="1"/>
              <a:t>protecţia</a:t>
            </a:r>
            <a:r>
              <a:rPr lang="en-US" sz="1800" dirty="0"/>
              <a:t> </a:t>
            </a:r>
            <a:r>
              <a:rPr lang="en-US" sz="1800" dirty="0" err="1"/>
              <a:t>copilului</a:t>
            </a:r>
            <a:r>
              <a:rPr lang="en-US" sz="1800" dirty="0"/>
              <a:t>, cu </a:t>
            </a:r>
            <a:r>
              <a:rPr lang="en-US" sz="1800" dirty="0" err="1"/>
              <a:t>organele</a:t>
            </a:r>
            <a:r>
              <a:rPr lang="en-US" sz="1800" dirty="0"/>
              <a:t> de </a:t>
            </a:r>
            <a:r>
              <a:rPr lang="en-US" sz="1800" dirty="0" err="1"/>
              <a:t>autoritate</a:t>
            </a:r>
            <a:r>
              <a:rPr lang="en-US" sz="1800" dirty="0"/>
              <a:t> </a:t>
            </a:r>
            <a:r>
              <a:rPr lang="en-US" sz="1800" dirty="0" err="1"/>
              <a:t>tutelară</a:t>
            </a:r>
            <a:r>
              <a:rPr lang="en-US" sz="1800" dirty="0"/>
              <a:t> </a:t>
            </a:r>
            <a:r>
              <a:rPr lang="en-US" sz="1800" dirty="0" err="1"/>
              <a:t>sau</a:t>
            </a:r>
            <a:r>
              <a:rPr lang="en-US" sz="1800" dirty="0"/>
              <a:t> cu </a:t>
            </a:r>
            <a:r>
              <a:rPr lang="en-US" sz="1800" dirty="0" err="1"/>
              <a:t>organizaţiile</a:t>
            </a:r>
            <a:r>
              <a:rPr lang="en-US" sz="1800" dirty="0"/>
              <a:t> </a:t>
            </a:r>
            <a:r>
              <a:rPr lang="en-US" sz="1800" dirty="0" err="1"/>
              <a:t>nonguvernamentale</a:t>
            </a:r>
            <a:r>
              <a:rPr lang="en-US" sz="1800" dirty="0"/>
              <a:t> cu </a:t>
            </a:r>
            <a:r>
              <a:rPr lang="en-US" sz="1800" dirty="0" err="1"/>
              <a:t>atribuţii</a:t>
            </a:r>
            <a:r>
              <a:rPr lang="en-US" sz="1800" dirty="0"/>
              <a:t> </a:t>
            </a:r>
            <a:r>
              <a:rPr lang="en-US" sz="1800" dirty="0" err="1"/>
              <a:t>în</a:t>
            </a:r>
            <a:r>
              <a:rPr lang="en-US" sz="1800" dirty="0"/>
              <a:t> </a:t>
            </a:r>
            <a:r>
              <a:rPr lang="en-US" sz="1800" dirty="0" err="1"/>
              <a:t>acest</a:t>
            </a:r>
            <a:r>
              <a:rPr lang="en-US" sz="1800" dirty="0"/>
              <a:t> </a:t>
            </a:r>
            <a:r>
              <a:rPr lang="en-US" sz="1800" dirty="0" err="1"/>
              <a:t>sens</a:t>
            </a:r>
            <a:r>
              <a:rPr lang="en-US" sz="1800" dirty="0"/>
              <a:t>, </a:t>
            </a:r>
            <a:r>
              <a:rPr lang="en-US" sz="1800" dirty="0" err="1"/>
              <a:t>în</a:t>
            </a:r>
            <a:r>
              <a:rPr lang="en-US" sz="1800" dirty="0"/>
              <a:t> </a:t>
            </a:r>
            <a:r>
              <a:rPr lang="en-US" sz="1800" dirty="0" err="1"/>
              <a:t>vederea</a:t>
            </a:r>
            <a:r>
              <a:rPr lang="en-US" sz="1800" dirty="0"/>
              <a:t> </a:t>
            </a:r>
            <a:r>
              <a:rPr lang="en-US" sz="1800" dirty="0" err="1"/>
              <a:t>soluţionării</a:t>
            </a:r>
            <a:r>
              <a:rPr lang="en-US" sz="1800" dirty="0"/>
              <a:t> </a:t>
            </a:r>
            <a:r>
              <a:rPr lang="en-US" sz="1800" dirty="0" err="1"/>
              <a:t>situaţiei</a:t>
            </a:r>
            <a:r>
              <a:rPr lang="en-US" sz="1800" dirty="0"/>
              <a:t> </a:t>
            </a:r>
            <a:r>
              <a:rPr lang="en-US" sz="1800" dirty="0" err="1"/>
              <a:t>elevilor</a:t>
            </a:r>
            <a:r>
              <a:rPr lang="en-US" sz="1800" dirty="0"/>
              <a:t> care au </a:t>
            </a:r>
            <a:r>
              <a:rPr lang="en-US" sz="1800" dirty="0" err="1"/>
              <a:t>nevoie</a:t>
            </a:r>
            <a:r>
              <a:rPr lang="en-US" sz="1800" dirty="0"/>
              <a:t> de </a:t>
            </a:r>
            <a:r>
              <a:rPr lang="en-US" sz="1800" dirty="0" err="1"/>
              <a:t>ocrotire</a:t>
            </a:r>
            <a:r>
              <a:rPr lang="en-US" sz="1800" dirty="0"/>
              <a:t>; </a:t>
            </a:r>
          </a:p>
          <a:p>
            <a:pPr>
              <a:lnSpc>
                <a:spcPct val="120000"/>
              </a:lnSpc>
              <a:spcBef>
                <a:spcPts val="0"/>
              </a:spcBef>
            </a:pPr>
            <a:r>
              <a:rPr lang="en-US" sz="1800" dirty="0" err="1"/>
              <a:t>i</a:t>
            </a:r>
            <a:r>
              <a:rPr lang="en-US" sz="1800" dirty="0"/>
              <a:t>) </a:t>
            </a:r>
            <a:r>
              <a:rPr lang="en-US" sz="1800" dirty="0" err="1"/>
              <a:t>susţine</a:t>
            </a:r>
            <a:r>
              <a:rPr lang="en-US" sz="1800" dirty="0"/>
              <a:t> </a:t>
            </a:r>
            <a:r>
              <a:rPr lang="en-US" sz="1800" dirty="0" err="1"/>
              <a:t>unitatea</a:t>
            </a:r>
            <a:r>
              <a:rPr lang="en-US" sz="1800" dirty="0"/>
              <a:t> de </a:t>
            </a:r>
            <a:r>
              <a:rPr lang="en-US" sz="1800" dirty="0" err="1"/>
              <a:t>învăţământ</a:t>
            </a:r>
            <a:r>
              <a:rPr lang="en-US" sz="1800" dirty="0"/>
              <a:t> </a:t>
            </a:r>
            <a:r>
              <a:rPr lang="en-US" sz="1800" dirty="0" err="1"/>
              <a:t>în</a:t>
            </a:r>
            <a:r>
              <a:rPr lang="en-US" sz="1800" dirty="0"/>
              <a:t> </a:t>
            </a:r>
            <a:r>
              <a:rPr lang="en-US" sz="1800" dirty="0" err="1"/>
              <a:t>activitatea</a:t>
            </a:r>
            <a:r>
              <a:rPr lang="en-US" sz="1800" dirty="0"/>
              <a:t> de </a:t>
            </a:r>
            <a:r>
              <a:rPr lang="en-US" sz="1800" dirty="0" err="1"/>
              <a:t>consiliere</a:t>
            </a:r>
            <a:r>
              <a:rPr lang="en-US" sz="1800" dirty="0"/>
              <a:t> </a:t>
            </a:r>
            <a:r>
              <a:rPr lang="en-US" sz="1800" dirty="0" err="1"/>
              <a:t>şi</a:t>
            </a:r>
            <a:r>
              <a:rPr lang="en-US" sz="1800" dirty="0"/>
              <a:t> </a:t>
            </a:r>
            <a:r>
              <a:rPr lang="en-US" sz="1800" dirty="0" err="1"/>
              <a:t>orientare</a:t>
            </a:r>
            <a:r>
              <a:rPr lang="en-US" sz="1800" dirty="0"/>
              <a:t> </a:t>
            </a:r>
            <a:r>
              <a:rPr lang="en-US" sz="1800" dirty="0" err="1"/>
              <a:t>socioprofesională</a:t>
            </a:r>
            <a:r>
              <a:rPr lang="en-US" sz="1800" dirty="0"/>
              <a:t> </a:t>
            </a:r>
            <a:r>
              <a:rPr lang="en-US" sz="1800" dirty="0" err="1"/>
              <a:t>sau</a:t>
            </a:r>
            <a:r>
              <a:rPr lang="en-US" sz="1800" dirty="0"/>
              <a:t> de </a:t>
            </a:r>
            <a:r>
              <a:rPr lang="en-US" sz="1800" dirty="0" err="1"/>
              <a:t>integrare</a:t>
            </a:r>
            <a:r>
              <a:rPr lang="en-US" sz="1800" dirty="0"/>
              <a:t> </a:t>
            </a:r>
            <a:r>
              <a:rPr lang="en-US" sz="1800" dirty="0" err="1"/>
              <a:t>socială</a:t>
            </a:r>
            <a:r>
              <a:rPr lang="en-US" sz="1800" dirty="0"/>
              <a:t> a </a:t>
            </a:r>
            <a:r>
              <a:rPr lang="en-US" sz="1800" dirty="0" err="1"/>
              <a:t>absolvenţilor</a:t>
            </a:r>
            <a:r>
              <a:rPr lang="en-US" sz="1800" dirty="0"/>
              <a:t>; </a:t>
            </a:r>
          </a:p>
          <a:p>
            <a:r>
              <a:rPr lang="en-US" sz="1800" dirty="0" smtClean="0"/>
              <a:t>j</a:t>
            </a:r>
            <a:r>
              <a:rPr lang="en-US" sz="1800" dirty="0"/>
              <a:t>) </a:t>
            </a:r>
            <a:r>
              <a:rPr lang="en-US" sz="1800" dirty="0" err="1"/>
              <a:t>propune</a:t>
            </a:r>
            <a:r>
              <a:rPr lang="en-US" sz="1800" dirty="0"/>
              <a:t> </a:t>
            </a:r>
            <a:r>
              <a:rPr lang="en-US" sz="1800" dirty="0" err="1"/>
              <a:t>măsuri</a:t>
            </a:r>
            <a:r>
              <a:rPr lang="en-US" sz="1800" dirty="0"/>
              <a:t> </a:t>
            </a:r>
            <a:r>
              <a:rPr lang="en-US" sz="1800" dirty="0" err="1"/>
              <a:t>pentru</a:t>
            </a:r>
            <a:r>
              <a:rPr lang="en-US" sz="1800" dirty="0"/>
              <a:t> </a:t>
            </a:r>
            <a:r>
              <a:rPr lang="en-US" sz="1800" dirty="0" err="1"/>
              <a:t>şcolarizarea</a:t>
            </a:r>
            <a:r>
              <a:rPr lang="en-US" sz="1800" dirty="0"/>
              <a:t> </a:t>
            </a:r>
            <a:r>
              <a:rPr lang="en-US" sz="1800" dirty="0" err="1"/>
              <a:t>elevilor</a:t>
            </a:r>
            <a:r>
              <a:rPr lang="en-US" sz="1800" dirty="0"/>
              <a:t> din </a:t>
            </a:r>
            <a:r>
              <a:rPr lang="en-US" sz="1800" dirty="0" err="1"/>
              <a:t>învăţământul</a:t>
            </a:r>
            <a:r>
              <a:rPr lang="en-US" sz="1800" dirty="0"/>
              <a:t> </a:t>
            </a:r>
            <a:r>
              <a:rPr lang="en-US" sz="1800" dirty="0" err="1"/>
              <a:t>obligatoriu</a:t>
            </a:r>
            <a:r>
              <a:rPr lang="en-US" sz="1800" dirty="0"/>
              <a:t> </a:t>
            </a:r>
            <a:r>
              <a:rPr lang="en-US" sz="1800" dirty="0" err="1"/>
              <a:t>şi</a:t>
            </a:r>
            <a:r>
              <a:rPr lang="en-US" sz="1800" dirty="0"/>
              <a:t> </a:t>
            </a:r>
            <a:r>
              <a:rPr lang="en-US" sz="1800" dirty="0" err="1"/>
              <a:t>încadrarea</a:t>
            </a:r>
            <a:r>
              <a:rPr lang="en-US" sz="1800" dirty="0"/>
              <a:t> </a:t>
            </a:r>
            <a:r>
              <a:rPr lang="en-US" sz="1800" dirty="0" err="1"/>
              <a:t>în</a:t>
            </a:r>
            <a:r>
              <a:rPr lang="en-US" sz="1800" dirty="0"/>
              <a:t> </a:t>
            </a:r>
            <a:r>
              <a:rPr lang="en-US" sz="1800" dirty="0" err="1"/>
              <a:t>muncă</a:t>
            </a:r>
            <a:r>
              <a:rPr lang="en-US" sz="1800" dirty="0"/>
              <a:t> a </a:t>
            </a:r>
            <a:r>
              <a:rPr lang="en-US" sz="1800" dirty="0" err="1"/>
              <a:t>absolvenţilor</a:t>
            </a:r>
            <a:r>
              <a:rPr lang="en-US" sz="1800" dirty="0"/>
              <a:t>; </a:t>
            </a:r>
          </a:p>
          <a:p>
            <a:r>
              <a:rPr lang="en-US" sz="1800" dirty="0"/>
              <a:t>k) se </a:t>
            </a:r>
            <a:r>
              <a:rPr lang="en-US" sz="1800" dirty="0" err="1"/>
              <a:t>implică</a:t>
            </a:r>
            <a:r>
              <a:rPr lang="en-US" sz="1800" dirty="0"/>
              <a:t> direct </a:t>
            </a:r>
            <a:r>
              <a:rPr lang="en-US" sz="1800" dirty="0" err="1"/>
              <a:t>în</a:t>
            </a:r>
            <a:r>
              <a:rPr lang="en-US" sz="1800" dirty="0"/>
              <a:t> </a:t>
            </a:r>
            <a:r>
              <a:rPr lang="en-US" sz="1800" dirty="0" err="1"/>
              <a:t>derularea</a:t>
            </a:r>
            <a:r>
              <a:rPr lang="en-US" sz="1800" dirty="0"/>
              <a:t> </a:t>
            </a:r>
            <a:r>
              <a:rPr lang="en-US" sz="1800" dirty="0" err="1"/>
              <a:t>activităţilor</a:t>
            </a:r>
            <a:r>
              <a:rPr lang="en-US" sz="1800" dirty="0"/>
              <a:t> din </a:t>
            </a:r>
            <a:r>
              <a:rPr lang="en-US" sz="1800" dirty="0" err="1"/>
              <a:t>cadrul</a:t>
            </a:r>
            <a:r>
              <a:rPr lang="en-US" sz="1800" dirty="0"/>
              <a:t> </a:t>
            </a:r>
            <a:r>
              <a:rPr lang="en-US" sz="1800" dirty="0" err="1"/>
              <a:t>parteneriatelor</a:t>
            </a:r>
            <a:r>
              <a:rPr lang="en-US" sz="1800" dirty="0"/>
              <a:t> </a:t>
            </a:r>
            <a:r>
              <a:rPr lang="en-US" sz="1800" dirty="0" err="1"/>
              <a:t>ce</a:t>
            </a:r>
            <a:r>
              <a:rPr lang="en-US" sz="1800" dirty="0"/>
              <a:t> se </a:t>
            </a:r>
            <a:r>
              <a:rPr lang="en-US" sz="1800" dirty="0" err="1"/>
              <a:t>derulează</a:t>
            </a:r>
            <a:r>
              <a:rPr lang="en-US" sz="1800" dirty="0"/>
              <a:t> </a:t>
            </a:r>
            <a:r>
              <a:rPr lang="en-US" sz="1800" dirty="0" err="1"/>
              <a:t>în</a:t>
            </a:r>
            <a:r>
              <a:rPr lang="en-US" sz="1800" dirty="0"/>
              <a:t> </a:t>
            </a:r>
            <a:r>
              <a:rPr lang="en-US" sz="1800" dirty="0" err="1"/>
              <a:t>unitatea</a:t>
            </a:r>
            <a:r>
              <a:rPr lang="en-US" sz="1800" dirty="0"/>
              <a:t> de </a:t>
            </a:r>
            <a:r>
              <a:rPr lang="en-US" sz="1800" dirty="0" err="1"/>
              <a:t>învăţământ</a:t>
            </a:r>
            <a:r>
              <a:rPr lang="en-US" sz="1800" dirty="0"/>
              <a:t>, la </a:t>
            </a:r>
            <a:r>
              <a:rPr lang="en-US" sz="1800" dirty="0" err="1"/>
              <a:t>solicitarea</a:t>
            </a:r>
            <a:r>
              <a:rPr lang="en-US" sz="1800" dirty="0"/>
              <a:t> </a:t>
            </a:r>
            <a:r>
              <a:rPr lang="en-US" sz="1800" dirty="0" err="1"/>
              <a:t>cadrelor</a:t>
            </a:r>
            <a:r>
              <a:rPr lang="en-US" sz="1800" dirty="0"/>
              <a:t> </a:t>
            </a:r>
            <a:r>
              <a:rPr lang="en-US" sz="1800" dirty="0" err="1"/>
              <a:t>didactice</a:t>
            </a:r>
            <a:r>
              <a:rPr lang="en-US" sz="1800" dirty="0"/>
              <a:t>; </a:t>
            </a:r>
          </a:p>
          <a:p>
            <a:r>
              <a:rPr lang="en-US" sz="1800" dirty="0"/>
              <a:t>l) </a:t>
            </a:r>
            <a:r>
              <a:rPr lang="en-US" sz="1800" dirty="0" err="1"/>
              <a:t>sprijină</a:t>
            </a:r>
            <a:r>
              <a:rPr lang="en-US" sz="1800" dirty="0"/>
              <a:t> </a:t>
            </a:r>
            <a:r>
              <a:rPr lang="en-US" sz="1800" dirty="0" err="1"/>
              <a:t>conducerea</a:t>
            </a:r>
            <a:r>
              <a:rPr lang="en-US" sz="1800" dirty="0"/>
              <a:t> </a:t>
            </a:r>
            <a:r>
              <a:rPr lang="en-US" sz="1800" dirty="0" err="1"/>
              <a:t>unităţii</a:t>
            </a:r>
            <a:r>
              <a:rPr lang="en-US" sz="1800" dirty="0"/>
              <a:t> de </a:t>
            </a:r>
            <a:r>
              <a:rPr lang="en-US" sz="1800" dirty="0" err="1"/>
              <a:t>învăţământ</a:t>
            </a:r>
            <a:r>
              <a:rPr lang="en-US" sz="1800" dirty="0"/>
              <a:t> </a:t>
            </a:r>
            <a:r>
              <a:rPr lang="en-US" sz="1800" dirty="0" err="1"/>
              <a:t>în</a:t>
            </a:r>
            <a:r>
              <a:rPr lang="en-US" sz="1800" dirty="0"/>
              <a:t> </a:t>
            </a:r>
            <a:r>
              <a:rPr lang="en-US" sz="1800" dirty="0" err="1"/>
              <a:t>asigurarea</a:t>
            </a:r>
            <a:r>
              <a:rPr lang="en-US" sz="1800" dirty="0"/>
              <a:t> </a:t>
            </a:r>
            <a:r>
              <a:rPr lang="en-US" sz="1800" dirty="0" err="1"/>
              <a:t>sănătăţii</a:t>
            </a:r>
            <a:r>
              <a:rPr lang="en-US" sz="1800" dirty="0"/>
              <a:t> </a:t>
            </a:r>
            <a:r>
              <a:rPr lang="en-US" sz="1800" dirty="0" err="1"/>
              <a:t>şi</a:t>
            </a:r>
            <a:r>
              <a:rPr lang="en-US" sz="1800" dirty="0"/>
              <a:t> </a:t>
            </a:r>
            <a:r>
              <a:rPr lang="en-US" sz="1800" dirty="0" err="1"/>
              <a:t>securităţii</a:t>
            </a:r>
            <a:r>
              <a:rPr lang="en-US" sz="1800" dirty="0"/>
              <a:t> </a:t>
            </a:r>
            <a:r>
              <a:rPr lang="en-US" sz="1800" dirty="0" err="1"/>
              <a:t>elevilor</a:t>
            </a:r>
            <a:r>
              <a:rPr lang="en-US" sz="1800" dirty="0"/>
              <a:t>; </a:t>
            </a:r>
          </a:p>
          <a:p>
            <a:r>
              <a:rPr lang="en-US" sz="1800" dirty="0"/>
              <a:t>m) are </a:t>
            </a:r>
            <a:r>
              <a:rPr lang="en-US" sz="1800" dirty="0" err="1"/>
              <a:t>iniţiative</a:t>
            </a:r>
            <a:r>
              <a:rPr lang="en-US" sz="1800" dirty="0"/>
              <a:t> </a:t>
            </a:r>
            <a:r>
              <a:rPr lang="en-US" sz="1800" dirty="0" err="1"/>
              <a:t>şi</a:t>
            </a:r>
            <a:r>
              <a:rPr lang="en-US" sz="1800" dirty="0"/>
              <a:t> se </a:t>
            </a:r>
            <a:r>
              <a:rPr lang="en-US" sz="1800" dirty="0" err="1"/>
              <a:t>implică</a:t>
            </a:r>
            <a:r>
              <a:rPr lang="en-US" sz="1800" dirty="0"/>
              <a:t> </a:t>
            </a:r>
            <a:r>
              <a:rPr lang="en-US" sz="1800" dirty="0" err="1"/>
              <a:t>în</a:t>
            </a:r>
            <a:r>
              <a:rPr lang="en-US" sz="1800" dirty="0"/>
              <a:t> </a:t>
            </a:r>
            <a:r>
              <a:rPr lang="en-US" sz="1800" dirty="0" err="1"/>
              <a:t>îmbunătăţirea</a:t>
            </a:r>
            <a:r>
              <a:rPr lang="en-US" sz="1800" dirty="0"/>
              <a:t> </a:t>
            </a:r>
            <a:r>
              <a:rPr lang="en-US" sz="1800" dirty="0" err="1"/>
              <a:t>calităţii</a:t>
            </a:r>
            <a:r>
              <a:rPr lang="en-US" sz="1800" dirty="0"/>
              <a:t> </a:t>
            </a:r>
            <a:r>
              <a:rPr lang="en-US" sz="1800" dirty="0" err="1"/>
              <a:t>vieţii</a:t>
            </a:r>
            <a:r>
              <a:rPr lang="en-US" sz="1800" dirty="0"/>
              <a:t>, </a:t>
            </a:r>
            <a:r>
              <a:rPr lang="en-US" sz="1800" dirty="0" err="1"/>
              <a:t>în</a:t>
            </a:r>
            <a:r>
              <a:rPr lang="en-US" sz="1800" dirty="0"/>
              <a:t> </a:t>
            </a:r>
            <a:r>
              <a:rPr lang="en-US" sz="1800" dirty="0" err="1"/>
              <a:t>buna</a:t>
            </a:r>
            <a:r>
              <a:rPr lang="en-US" sz="1800" dirty="0"/>
              <a:t> </a:t>
            </a:r>
            <a:r>
              <a:rPr lang="en-US" sz="1800" dirty="0" err="1"/>
              <a:t>desfăşurare</a:t>
            </a:r>
            <a:r>
              <a:rPr lang="en-US" sz="1800" dirty="0"/>
              <a:t> a </a:t>
            </a:r>
            <a:r>
              <a:rPr lang="en-US" sz="1800" dirty="0" err="1"/>
              <a:t>activităţii</a:t>
            </a:r>
            <a:r>
              <a:rPr lang="en-US" sz="1800" dirty="0"/>
              <a:t> </a:t>
            </a:r>
            <a:r>
              <a:rPr lang="en-US" sz="1800" dirty="0" err="1"/>
              <a:t>în</a:t>
            </a:r>
            <a:r>
              <a:rPr lang="en-US" sz="1800" dirty="0"/>
              <a:t> </a:t>
            </a:r>
            <a:r>
              <a:rPr lang="en-US" sz="1800" dirty="0" err="1"/>
              <a:t>internate</a:t>
            </a:r>
            <a:r>
              <a:rPr lang="en-US" sz="1800" dirty="0"/>
              <a:t> </a:t>
            </a:r>
            <a:r>
              <a:rPr lang="en-US" sz="1800" dirty="0" err="1"/>
              <a:t>şi</a:t>
            </a:r>
            <a:r>
              <a:rPr lang="en-US" sz="1800" dirty="0"/>
              <a:t> </a:t>
            </a:r>
            <a:r>
              <a:rPr lang="en-US" sz="1800" dirty="0" err="1"/>
              <a:t>în</a:t>
            </a:r>
            <a:r>
              <a:rPr lang="en-US" sz="1800" dirty="0"/>
              <a:t> </a:t>
            </a:r>
            <a:r>
              <a:rPr lang="en-US" sz="1800" dirty="0" err="1"/>
              <a:t>cantine</a:t>
            </a:r>
            <a:r>
              <a:rPr lang="en-US" sz="1800" dirty="0"/>
              <a:t>; </a:t>
            </a:r>
          </a:p>
          <a:p>
            <a:r>
              <a:rPr lang="en-US" sz="1800" dirty="0"/>
              <a:t>n) </a:t>
            </a:r>
            <a:r>
              <a:rPr lang="en-US" sz="1800" dirty="0" err="1"/>
              <a:t>susţine</a:t>
            </a:r>
            <a:r>
              <a:rPr lang="en-US" sz="1800" dirty="0"/>
              <a:t> </a:t>
            </a:r>
            <a:r>
              <a:rPr lang="en-US" sz="1800" dirty="0" err="1"/>
              <a:t>conducerea</a:t>
            </a:r>
            <a:r>
              <a:rPr lang="en-US" sz="1800" dirty="0"/>
              <a:t> </a:t>
            </a:r>
            <a:r>
              <a:rPr lang="en-US" sz="1800" dirty="0" err="1"/>
              <a:t>unităţii</a:t>
            </a:r>
            <a:r>
              <a:rPr lang="en-US" sz="1800" dirty="0"/>
              <a:t> de </a:t>
            </a:r>
            <a:r>
              <a:rPr lang="en-US" sz="1800" dirty="0" err="1"/>
              <a:t>învăţământ</a:t>
            </a:r>
            <a:r>
              <a:rPr lang="en-US" sz="1800" dirty="0"/>
              <a:t> </a:t>
            </a:r>
            <a:r>
              <a:rPr lang="en-US" sz="1800" dirty="0" err="1"/>
              <a:t>în</a:t>
            </a:r>
            <a:r>
              <a:rPr lang="en-US" sz="1800" dirty="0"/>
              <a:t> </a:t>
            </a:r>
            <a:r>
              <a:rPr lang="en-US" sz="1800" dirty="0" err="1"/>
              <a:t>organizarea</a:t>
            </a:r>
            <a:r>
              <a:rPr lang="en-US" sz="1800" dirty="0"/>
              <a:t> </a:t>
            </a:r>
            <a:r>
              <a:rPr lang="en-US" sz="1800" dirty="0" err="1"/>
              <a:t>şi</a:t>
            </a:r>
            <a:r>
              <a:rPr lang="en-US" sz="1800" dirty="0"/>
              <a:t> </a:t>
            </a:r>
            <a:r>
              <a:rPr lang="en-US" sz="1800" dirty="0" err="1"/>
              <a:t>desfăşurarea</a:t>
            </a:r>
            <a:r>
              <a:rPr lang="en-US" sz="1800" dirty="0"/>
              <a:t> </a:t>
            </a:r>
            <a:r>
              <a:rPr lang="en-US" sz="1800" dirty="0" err="1"/>
              <a:t>programului</a:t>
            </a:r>
            <a:r>
              <a:rPr lang="en-US" sz="1800" dirty="0"/>
              <a:t> "</a:t>
            </a:r>
            <a:r>
              <a:rPr lang="en-US" sz="1800" dirty="0" err="1"/>
              <a:t>Şcoala</a:t>
            </a:r>
            <a:r>
              <a:rPr lang="en-US" sz="1800" dirty="0"/>
              <a:t> </a:t>
            </a:r>
            <a:r>
              <a:rPr lang="en-US" sz="1800" dirty="0" err="1"/>
              <a:t>după</a:t>
            </a:r>
            <a:r>
              <a:rPr lang="en-US" sz="1800" dirty="0"/>
              <a:t> </a:t>
            </a:r>
            <a:r>
              <a:rPr lang="en-US" sz="1800" dirty="0" err="1"/>
              <a:t>şcoală</a:t>
            </a:r>
            <a:r>
              <a:rPr lang="en-US" sz="1800" dirty="0"/>
              <a:t>". </a:t>
            </a:r>
          </a:p>
        </p:txBody>
      </p:sp>
    </p:spTree>
    <p:extLst>
      <p:ext uri="{BB962C8B-B14F-4D97-AF65-F5344CB8AC3E}">
        <p14:creationId xmlns:p14="http://schemas.microsoft.com/office/powerpoint/2010/main" val="2014888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ro-RO" sz="2400" b="1" dirty="0" smtClean="0"/>
              <a:t>Extras procedură privind constituirea şi utilizarea resurselor financiare ale Asociaţiei Karpen</a:t>
            </a:r>
            <a:endParaRPr lang="en-US" sz="2400" b="1" dirty="0"/>
          </a:p>
        </p:txBody>
      </p:sp>
      <p:sp>
        <p:nvSpPr>
          <p:cNvPr id="3" name="Content Placeholder 2"/>
          <p:cNvSpPr>
            <a:spLocks noGrp="1"/>
          </p:cNvSpPr>
          <p:nvPr>
            <p:ph idx="1"/>
          </p:nvPr>
        </p:nvSpPr>
        <p:spPr/>
        <p:txBody>
          <a:bodyPr/>
          <a:lstStyle/>
          <a:p>
            <a:pPr marL="82296" indent="0">
              <a:buNone/>
            </a:pPr>
            <a:r>
              <a:rPr lang="ro-RO" sz="1800" dirty="0" smtClean="0"/>
              <a:t>1. </a:t>
            </a:r>
            <a:r>
              <a:rPr lang="it-IT" sz="1800" dirty="0" smtClean="0"/>
              <a:t>Scopul </a:t>
            </a:r>
            <a:r>
              <a:rPr lang="ro-RO" sz="1800" dirty="0" smtClean="0"/>
              <a:t>A</a:t>
            </a:r>
            <a:r>
              <a:rPr lang="it-IT" sz="1800" dirty="0" smtClean="0"/>
              <a:t>sociaţiei </a:t>
            </a:r>
            <a:r>
              <a:rPr lang="ro-RO" sz="1800" dirty="0" smtClean="0"/>
              <a:t>Karpen 2010 </a:t>
            </a:r>
            <a:r>
              <a:rPr lang="it-IT" sz="1800" dirty="0" smtClean="0"/>
              <a:t>constă </a:t>
            </a:r>
            <a:r>
              <a:rPr lang="it-IT" sz="1800" dirty="0"/>
              <a:t>în crearea unui cadru organizatoric adecvat pentru spijinirea elevilor, părinţilor şi peronalului didactic şi nedidactic din Colegiul Tehnic de Comunicaţii “Nicolae Vasilescu Karpen”  Bacau pentru asigurarea condiţiilor optime necesare desfăşurării procesului educaţional din unitatea </a:t>
            </a:r>
            <a:r>
              <a:rPr lang="it-IT" sz="1800" dirty="0" smtClean="0"/>
              <a:t>şcolară</a:t>
            </a:r>
            <a:r>
              <a:rPr lang="ro-RO" sz="1800" dirty="0" smtClean="0"/>
              <a:t> (conform art. 7 din Statutul Asociaţiei Karpen 2010).</a:t>
            </a:r>
          </a:p>
          <a:p>
            <a:pPr marL="425196" indent="-342900">
              <a:buAutoNum type="arabicPeriod"/>
            </a:pPr>
            <a:endParaRPr lang="ro-RO" sz="1800" dirty="0" smtClean="0"/>
          </a:p>
          <a:p>
            <a:pPr marL="82296" indent="0">
              <a:buNone/>
            </a:pPr>
            <a:r>
              <a:rPr lang="ro-RO" sz="1800" dirty="0" smtClean="0"/>
              <a:t>2. Pentru respectarea legislaţiei financiar-contabile şi organizarea transparenţei utilizării fondurilor şi contribuţiilor financiare ale părinţilor, Consiliul Reprezentativ al Părinţilor poate decide să împuternicească Asociaţia Karpen 2010 să gestioneze aceste fonduri.</a:t>
            </a:r>
            <a:endParaRPr lang="en-US" sz="1800" dirty="0"/>
          </a:p>
        </p:txBody>
      </p:sp>
    </p:spTree>
    <p:extLst>
      <p:ext uri="{BB962C8B-B14F-4D97-AF65-F5344CB8AC3E}">
        <p14:creationId xmlns:p14="http://schemas.microsoft.com/office/powerpoint/2010/main" val="1842152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7624" y="404664"/>
            <a:ext cx="7704856" cy="4800600"/>
          </a:xfrm>
        </p:spPr>
        <p:txBody>
          <a:bodyPr/>
          <a:lstStyle/>
          <a:p>
            <a:pPr>
              <a:lnSpc>
                <a:spcPct val="100000"/>
              </a:lnSpc>
              <a:spcBef>
                <a:spcPts val="0"/>
              </a:spcBef>
            </a:pPr>
            <a:r>
              <a:rPr lang="ro-RO" sz="1800" dirty="0" smtClean="0"/>
              <a:t>3. Sursele de finanţare ale Asociaţiei Karpen 2010 sunt:</a:t>
            </a:r>
          </a:p>
          <a:p>
            <a:pPr>
              <a:lnSpc>
                <a:spcPct val="100000"/>
              </a:lnSpc>
              <a:spcBef>
                <a:spcPts val="0"/>
              </a:spcBef>
            </a:pPr>
            <a:endParaRPr lang="ro-RO" sz="1800" dirty="0" smtClean="0"/>
          </a:p>
          <a:p>
            <a:pPr>
              <a:lnSpc>
                <a:spcPct val="100000"/>
              </a:lnSpc>
              <a:spcBef>
                <a:spcPts val="0"/>
              </a:spcBef>
              <a:buFont typeface="Courier New" panose="02070309020205020404" pitchFamily="49" charset="0"/>
              <a:buChar char="o"/>
            </a:pPr>
            <a:r>
              <a:rPr lang="ro-RO" sz="1800" dirty="0" smtClean="0"/>
              <a:t>Donaţii şi sponsorizări din partea agenţilor economici sau al altor ONG-uri</a:t>
            </a:r>
          </a:p>
          <a:p>
            <a:pPr>
              <a:lnSpc>
                <a:spcPct val="100000"/>
              </a:lnSpc>
              <a:spcBef>
                <a:spcPts val="0"/>
              </a:spcBef>
              <a:buFont typeface="Courier New" panose="02070309020205020404" pitchFamily="49" charset="0"/>
              <a:buChar char="o"/>
            </a:pPr>
            <a:r>
              <a:rPr lang="ro-RO" sz="1800" dirty="0" smtClean="0"/>
              <a:t>Contribuţii voluntare ale părinţilor elevilor de la Colegiul Tehnic de Comunicaţii N. V. Karpen</a:t>
            </a:r>
          </a:p>
          <a:p>
            <a:pPr>
              <a:lnSpc>
                <a:spcPct val="100000"/>
              </a:lnSpc>
              <a:spcBef>
                <a:spcPts val="0"/>
              </a:spcBef>
              <a:buFont typeface="Courier New" panose="02070309020205020404" pitchFamily="49" charset="0"/>
              <a:buChar char="o"/>
            </a:pPr>
            <a:r>
              <a:rPr lang="ro-RO" sz="1800" dirty="0" smtClean="0"/>
              <a:t>Donaţii reprezentând 2% din impozitul pe venit din partea părinţilor, personalului angajat al şcolii sau al altor persoane angajate</a:t>
            </a:r>
          </a:p>
          <a:p>
            <a:pPr>
              <a:lnSpc>
                <a:spcPct val="100000"/>
              </a:lnSpc>
              <a:spcBef>
                <a:spcPts val="0"/>
              </a:spcBef>
              <a:buFont typeface="Courier New" panose="02070309020205020404" pitchFamily="49" charset="0"/>
              <a:buChar char="o"/>
            </a:pPr>
            <a:r>
              <a:rPr lang="ro-RO" sz="1800" dirty="0" smtClean="0"/>
              <a:t>Donaţii reprezentând 2% din impozitul pe profit al agenţilor economici</a:t>
            </a:r>
          </a:p>
          <a:p>
            <a:pPr>
              <a:lnSpc>
                <a:spcPct val="100000"/>
              </a:lnSpc>
              <a:spcBef>
                <a:spcPts val="0"/>
              </a:spcBef>
              <a:buFont typeface="Courier New" panose="02070309020205020404" pitchFamily="49" charset="0"/>
              <a:buChar char="o"/>
            </a:pPr>
            <a:r>
              <a:rPr lang="ro-RO" sz="1800" dirty="0" smtClean="0"/>
              <a:t>Finanţări nerambursabile prin diferite tipuri de proiecte (proiecte europene, proiecte finanţate în baza legii 350/2005)</a:t>
            </a:r>
          </a:p>
          <a:p>
            <a:pPr>
              <a:lnSpc>
                <a:spcPct val="100000"/>
              </a:lnSpc>
              <a:spcBef>
                <a:spcPts val="0"/>
              </a:spcBef>
              <a:buFont typeface="Courier New" panose="02070309020205020404" pitchFamily="49" charset="0"/>
              <a:buChar char="o"/>
            </a:pPr>
            <a:r>
              <a:rPr lang="ro-RO" sz="1800" dirty="0" smtClean="0"/>
              <a:t>Din alte surse</a:t>
            </a:r>
          </a:p>
          <a:p>
            <a:pPr>
              <a:lnSpc>
                <a:spcPct val="100000"/>
              </a:lnSpc>
              <a:spcBef>
                <a:spcPts val="0"/>
              </a:spcBef>
              <a:buFont typeface="Courier New" panose="02070309020205020404" pitchFamily="49" charset="0"/>
              <a:buChar char="o"/>
            </a:pPr>
            <a:endParaRPr lang="ro-RO" sz="1800" dirty="0" smtClean="0"/>
          </a:p>
          <a:p>
            <a:pPr marL="82296" indent="0">
              <a:lnSpc>
                <a:spcPct val="100000"/>
              </a:lnSpc>
              <a:spcBef>
                <a:spcPts val="0"/>
              </a:spcBef>
              <a:buNone/>
            </a:pPr>
            <a:r>
              <a:rPr lang="ro-RO" sz="1800" dirty="0" smtClean="0"/>
              <a:t>4. Iniţiativa strângerii de cotizaţii voluntare, fonduri băneşti şi donaţii către Asociaţia Karpen 2010 aparţine Comitetelor de părinţi ale claselor şi Consiliului Reprezentativ al Părinţilor.</a:t>
            </a:r>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1761535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7624" y="476672"/>
            <a:ext cx="7498080" cy="6192688"/>
          </a:xfrm>
        </p:spPr>
        <p:txBody>
          <a:bodyPr>
            <a:normAutofit fontScale="62500" lnSpcReduction="20000"/>
          </a:bodyPr>
          <a:lstStyle/>
          <a:p>
            <a:pPr>
              <a:lnSpc>
                <a:spcPct val="120000"/>
              </a:lnSpc>
              <a:spcBef>
                <a:spcPts val="0"/>
              </a:spcBef>
            </a:pPr>
            <a:r>
              <a:rPr lang="ro-RO" dirty="0" smtClean="0"/>
              <a:t>5. Destinaţia acestor fonduri se stabileşte în conformitate cu prevederile ROFUIP(art 176-188) şi prevederile Statutului Asociaţiei Karpen 2010 (art. 8) şi vizează:</a:t>
            </a:r>
          </a:p>
          <a:p>
            <a:pPr marL="82296" indent="0">
              <a:lnSpc>
                <a:spcPct val="120000"/>
              </a:lnSpc>
              <a:spcBef>
                <a:spcPts val="0"/>
              </a:spcBef>
              <a:buNone/>
            </a:pPr>
            <a:endParaRPr lang="ro-RO" b="1" dirty="0" smtClean="0"/>
          </a:p>
          <a:p>
            <a:pPr marL="82296" indent="0">
              <a:lnSpc>
                <a:spcPct val="120000"/>
              </a:lnSpc>
              <a:spcBef>
                <a:spcPts val="0"/>
              </a:spcBef>
              <a:buNone/>
            </a:pPr>
            <a:r>
              <a:rPr lang="ro-RO" b="1" dirty="0" smtClean="0"/>
              <a:t>ART</a:t>
            </a:r>
            <a:r>
              <a:rPr lang="ro-RO" b="1" dirty="0"/>
              <a:t>. </a:t>
            </a:r>
            <a:r>
              <a:rPr lang="ro-RO" b="1" dirty="0" smtClean="0"/>
              <a:t>185 din ROFUIP</a:t>
            </a:r>
          </a:p>
          <a:p>
            <a:pPr marL="82296" indent="0">
              <a:lnSpc>
                <a:spcPct val="120000"/>
              </a:lnSpc>
              <a:spcBef>
                <a:spcPts val="0"/>
              </a:spcBef>
              <a:buNone/>
            </a:pPr>
            <a:endParaRPr lang="en-US" dirty="0"/>
          </a:p>
          <a:p>
            <a:pPr>
              <a:lnSpc>
                <a:spcPct val="120000"/>
              </a:lnSpc>
              <a:spcBef>
                <a:spcPts val="0"/>
              </a:spcBef>
            </a:pPr>
            <a:r>
              <a:rPr lang="ro-RO" dirty="0"/>
              <a:t>(1) Consiliul reprezentativ al părinţilor din unitatea de învăţământ poate face demersuri privind atragerea de resurse financiare, care vor fi gestionate de către şcoală constând în contribuţii, donaţii, sponsorizări etc., din partea unor persoane fizice sau juridice din ţară şi din străinătate, care vor fi utilizate pentru:</a:t>
            </a:r>
            <a:endParaRPr lang="en-US" dirty="0"/>
          </a:p>
          <a:p>
            <a:pPr>
              <a:lnSpc>
                <a:spcPct val="120000"/>
              </a:lnSpc>
              <a:spcBef>
                <a:spcPts val="0"/>
              </a:spcBef>
            </a:pPr>
            <a:r>
              <a:rPr lang="ro-RO" dirty="0"/>
              <a:t>a) modernizarea şi întreţinerea patrimoniului unităţii de învăţământ, a bazei materiale şi sportive;</a:t>
            </a:r>
            <a:endParaRPr lang="en-US" dirty="0"/>
          </a:p>
          <a:p>
            <a:pPr>
              <a:lnSpc>
                <a:spcPct val="120000"/>
              </a:lnSpc>
              <a:spcBef>
                <a:spcPts val="0"/>
              </a:spcBef>
            </a:pPr>
            <a:r>
              <a:rPr lang="ro-RO" dirty="0"/>
              <a:t>b) acordarea de premii şi de burse elevilor;</a:t>
            </a:r>
            <a:endParaRPr lang="en-US" dirty="0"/>
          </a:p>
          <a:p>
            <a:pPr>
              <a:lnSpc>
                <a:spcPct val="120000"/>
              </a:lnSpc>
              <a:spcBef>
                <a:spcPts val="0"/>
              </a:spcBef>
            </a:pPr>
            <a:r>
              <a:rPr lang="ro-RO" dirty="0"/>
              <a:t>c) sprijinirea financiară a unor activităţi extraşcolare;</a:t>
            </a:r>
            <a:endParaRPr lang="en-US" dirty="0"/>
          </a:p>
          <a:p>
            <a:pPr>
              <a:lnSpc>
                <a:spcPct val="120000"/>
              </a:lnSpc>
              <a:spcBef>
                <a:spcPts val="0"/>
              </a:spcBef>
            </a:pPr>
            <a:r>
              <a:rPr lang="ro-RO" dirty="0"/>
              <a:t>d) acordarea de sprijin financiar sau material copiilor care provin din familii cu situaţie materială precară;</a:t>
            </a:r>
            <a:endParaRPr lang="en-US" dirty="0"/>
          </a:p>
          <a:p>
            <a:pPr>
              <a:lnSpc>
                <a:spcPct val="120000"/>
              </a:lnSpc>
              <a:spcBef>
                <a:spcPts val="0"/>
              </a:spcBef>
            </a:pPr>
            <a:r>
              <a:rPr lang="ro-RO" dirty="0"/>
              <a:t>e) alte activităţi care privesc bunul mers al unităţii de învăţământ sau care sunt aprobate de adunarea generală a părinţilor pe care îi reprezintă.</a:t>
            </a:r>
            <a:endParaRPr lang="en-US" dirty="0"/>
          </a:p>
          <a:p>
            <a:pPr>
              <a:lnSpc>
                <a:spcPct val="120000"/>
              </a:lnSpc>
              <a:spcBef>
                <a:spcPts val="0"/>
              </a:spcBef>
            </a:pPr>
            <a:endParaRPr lang="en-US" dirty="0"/>
          </a:p>
        </p:txBody>
      </p:sp>
    </p:spTree>
    <p:extLst>
      <p:ext uri="{BB962C8B-B14F-4D97-AF65-F5344CB8AC3E}">
        <p14:creationId xmlns:p14="http://schemas.microsoft.com/office/powerpoint/2010/main" val="2375359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260648"/>
            <a:ext cx="7498080" cy="6480720"/>
          </a:xfrm>
        </p:spPr>
        <p:txBody>
          <a:bodyPr>
            <a:normAutofit fontScale="55000" lnSpcReduction="20000"/>
          </a:bodyPr>
          <a:lstStyle/>
          <a:p>
            <a:pPr>
              <a:lnSpc>
                <a:spcPct val="120000"/>
              </a:lnSpc>
              <a:spcBef>
                <a:spcPts val="0"/>
              </a:spcBef>
            </a:pPr>
            <a:r>
              <a:rPr lang="en-US" b="1" dirty="0"/>
              <a:t>Art. 8.</a:t>
            </a:r>
            <a:r>
              <a:rPr lang="en-US" dirty="0"/>
              <a:t> </a:t>
            </a:r>
            <a:r>
              <a:rPr lang="ro-RO" b="1" dirty="0" smtClean="0"/>
              <a:t>din STATUTUL ASOCIAŢIEI KARPEN 2010</a:t>
            </a:r>
          </a:p>
          <a:p>
            <a:pPr>
              <a:lnSpc>
                <a:spcPct val="120000"/>
              </a:lnSpc>
              <a:spcBef>
                <a:spcPts val="0"/>
              </a:spcBef>
            </a:pPr>
            <a:r>
              <a:rPr lang="ro-RO" dirty="0" smtClean="0"/>
              <a:t>Pentru </a:t>
            </a:r>
            <a:r>
              <a:rPr lang="ro-RO" dirty="0"/>
              <a:t>realizarea scopului prevăzut la art. 7, asociaţia are stabilite următoarele obiective de bază:</a:t>
            </a:r>
            <a:endParaRPr lang="en-US" dirty="0"/>
          </a:p>
          <a:p>
            <a:pPr lvl="0">
              <a:lnSpc>
                <a:spcPct val="120000"/>
              </a:lnSpc>
              <a:spcBef>
                <a:spcPts val="0"/>
              </a:spcBef>
            </a:pPr>
            <a:r>
              <a:rPr lang="ro-RO" dirty="0"/>
              <a:t>asigurarea bazei didactico-materiale adecvate unui învăţământ performant, care să răspundă cerinţelor unui învăţământ european;</a:t>
            </a:r>
            <a:endParaRPr lang="en-US" dirty="0"/>
          </a:p>
          <a:p>
            <a:pPr lvl="0">
              <a:lnSpc>
                <a:spcPct val="120000"/>
              </a:lnSpc>
              <a:spcBef>
                <a:spcPts val="0"/>
              </a:spcBef>
            </a:pPr>
            <a:r>
              <a:rPr lang="ro-RO" dirty="0"/>
              <a:t>stimularea elevilor pentru implicarea în activităţi extracurriculare (concursuri şi olimpiade, cercuri, seminarii, sesiuni de comunicări ştiinţifice, proiecte etc.) şi recompensarea acelora cu rezultate deosebite în asemenea activităţi;</a:t>
            </a:r>
            <a:endParaRPr lang="en-US" dirty="0"/>
          </a:p>
          <a:p>
            <a:pPr lvl="0">
              <a:lnSpc>
                <a:spcPct val="120000"/>
              </a:lnSpc>
              <a:spcBef>
                <a:spcPts val="0"/>
              </a:spcBef>
            </a:pPr>
            <a:r>
              <a:rPr lang="ro-RO" dirty="0"/>
              <a:t>premierea elevilor care obţin rezultate deosebite în activităţile şcolare şi extraşcolare;</a:t>
            </a:r>
            <a:endParaRPr lang="en-US" dirty="0"/>
          </a:p>
          <a:p>
            <a:pPr lvl="0">
              <a:lnSpc>
                <a:spcPct val="120000"/>
              </a:lnSpc>
              <a:spcBef>
                <a:spcPts val="0"/>
              </a:spcBef>
            </a:pPr>
            <a:r>
              <a:rPr lang="ro-RO" dirty="0"/>
              <a:t>sprijinirea materială a elevilor cu venituri modeste;</a:t>
            </a:r>
            <a:endParaRPr lang="en-US" dirty="0"/>
          </a:p>
          <a:p>
            <a:pPr lvl="0">
              <a:lnSpc>
                <a:spcPct val="120000"/>
              </a:lnSpc>
              <a:spcBef>
                <a:spcPts val="0"/>
              </a:spcBef>
            </a:pPr>
            <a:r>
              <a:rPr lang="ro-RO" dirty="0"/>
              <a:t>acordarea de sprijin financiar personalului didactic şi nedidactic în vederea participării la activităţi şcolare şi extracurriculare alături de elevii Colegiului, precum şi recompensarea celor care au obţinut rezultate deosebite ca urmare a activităţii elevilor îndrumaţi de aceştia;</a:t>
            </a:r>
            <a:endParaRPr lang="en-US" dirty="0"/>
          </a:p>
          <a:p>
            <a:pPr lvl="0">
              <a:lnSpc>
                <a:spcPct val="120000"/>
              </a:lnSpc>
              <a:spcBef>
                <a:spcPts val="0"/>
              </a:spcBef>
            </a:pPr>
            <a:r>
              <a:rPr lang="ro-RO" dirty="0"/>
              <a:t>sprijinirea materială a cadrelor didactice şi nedidactice aflate in situaţii dificile, de natură a le afecta contribuţia la procesul educaţional al elevilor;</a:t>
            </a:r>
            <a:endParaRPr lang="en-US" dirty="0"/>
          </a:p>
          <a:p>
            <a:pPr lvl="0">
              <a:lnSpc>
                <a:spcPct val="120000"/>
              </a:lnSpc>
              <a:spcBef>
                <a:spcPts val="0"/>
              </a:spcBef>
            </a:pPr>
            <a:r>
              <a:rPr lang="ro-RO" dirty="0"/>
              <a:t>implicarea părinţilor în procesul educaţional şi sprijinirea acestora în depăşirea unor situaţii dificile privind relaţionarea şi comunicarea (părinte – adolescent, părinte – părinte, părinte – profesor);</a:t>
            </a:r>
            <a:endParaRPr lang="en-US" dirty="0"/>
          </a:p>
          <a:p>
            <a:pPr lvl="0">
              <a:lnSpc>
                <a:spcPct val="120000"/>
              </a:lnSpc>
              <a:spcBef>
                <a:spcPts val="0"/>
              </a:spcBef>
            </a:pPr>
            <a:r>
              <a:rPr lang="ro-RO" dirty="0"/>
              <a:t>orice alte activităţi de natură a ajuta şi a eficientiza procesul educaţional.</a:t>
            </a:r>
            <a:endParaRPr lang="en-US" dirty="0"/>
          </a:p>
          <a:p>
            <a:endParaRPr lang="en-US" dirty="0"/>
          </a:p>
        </p:txBody>
      </p:sp>
    </p:spTree>
    <p:extLst>
      <p:ext uri="{BB962C8B-B14F-4D97-AF65-F5344CB8AC3E}">
        <p14:creationId xmlns:p14="http://schemas.microsoft.com/office/powerpoint/2010/main" val="162737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3648" y="476672"/>
            <a:ext cx="7498080" cy="5904656"/>
          </a:xfrm>
        </p:spPr>
        <p:txBody>
          <a:bodyPr>
            <a:normAutofit/>
          </a:bodyPr>
          <a:lstStyle/>
          <a:p>
            <a:pPr>
              <a:lnSpc>
                <a:spcPct val="100000"/>
              </a:lnSpc>
              <a:spcBef>
                <a:spcPts val="0"/>
              </a:spcBef>
            </a:pPr>
            <a:r>
              <a:rPr lang="ro-RO" sz="2400" dirty="0" smtClean="0"/>
              <a:t>6.Iniţiativa utilizării acestor fonduri în scopurile menţionate anterior, poate aparţine părinţilor, (prin comitetul de părinţi), elevilor (prin Consiliul elevilor) sau personalului CTC N.V. Karpen</a:t>
            </a:r>
          </a:p>
          <a:p>
            <a:pPr>
              <a:lnSpc>
                <a:spcPct val="100000"/>
              </a:lnSpc>
              <a:spcBef>
                <a:spcPts val="0"/>
              </a:spcBef>
            </a:pPr>
            <a:endParaRPr lang="ro-RO" sz="2400" dirty="0" smtClean="0"/>
          </a:p>
          <a:p>
            <a:pPr>
              <a:lnSpc>
                <a:spcPct val="100000"/>
              </a:lnSpc>
              <a:spcBef>
                <a:spcPts val="0"/>
              </a:spcBef>
            </a:pPr>
            <a:r>
              <a:rPr lang="ro-RO" sz="2400" dirty="0" smtClean="0"/>
              <a:t>7. Pentru obţinerea unei finanţări din partea Asociaţiei Karpen 2010, persoana iniţiatoare va completa un referat tip în care sunt descrise natura cheltuielilor, articolele ce trebuie achiziţionate, valoarea estimată a acestora şi se fundamentează necesitatea efectuării acestor cheltuieli / achiziţii</a:t>
            </a:r>
          </a:p>
          <a:p>
            <a:pPr>
              <a:lnSpc>
                <a:spcPct val="100000"/>
              </a:lnSpc>
              <a:spcBef>
                <a:spcPts val="0"/>
              </a:spcBef>
            </a:pPr>
            <a:endParaRPr lang="ro-RO" sz="2400" dirty="0" smtClean="0"/>
          </a:p>
          <a:p>
            <a:pPr>
              <a:lnSpc>
                <a:spcPct val="100000"/>
              </a:lnSpc>
              <a:spcBef>
                <a:spcPts val="0"/>
              </a:spcBef>
            </a:pPr>
            <a:r>
              <a:rPr lang="ro-RO" sz="2400" dirty="0" smtClean="0"/>
              <a:t>8. referatele sunt aprobate de preşedintele Asociaţiei Karpen 2010 cu viza directorului C.T.C. N.V. Karpen şi a preşedintelui Consiliului Reprezentativ al Părinţilor</a:t>
            </a:r>
          </a:p>
          <a:p>
            <a:pPr>
              <a:lnSpc>
                <a:spcPct val="100000"/>
              </a:lnSpc>
              <a:spcBef>
                <a:spcPts val="0"/>
              </a:spcBef>
            </a:pPr>
            <a:endParaRPr lang="en-US" sz="2000" dirty="0"/>
          </a:p>
        </p:txBody>
      </p:sp>
    </p:spTree>
    <p:extLst>
      <p:ext uri="{BB962C8B-B14F-4D97-AF65-F5344CB8AC3E}">
        <p14:creationId xmlns:p14="http://schemas.microsoft.com/office/powerpoint/2010/main" val="1538426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ro-RO" sz="2400" dirty="0" smtClean="0"/>
              <a:t>9. Preşedintele Consiliului Reprezentativ al Părinţilor este invitat la şedinţele trimestriale ale şedinţelor Consiliului director al Asociaţiei Karpen 2010 unde i se prezintă execuţia bugetară a fondurilor Asociaţiei, putând înainta propuneri privind cheltuielile efectuate</a:t>
            </a:r>
          </a:p>
          <a:p>
            <a:endParaRPr lang="ro-RO" sz="2400" dirty="0" smtClean="0"/>
          </a:p>
          <a:p>
            <a:r>
              <a:rPr lang="ro-RO" sz="2400" dirty="0" smtClean="0"/>
              <a:t>10. Semestrial, la şedinţa cu părinţii, Consiliul Reprezentativ al Părinţilor va prezenta justificarea utilizării fondurilor ( execuţia bugetară a fondurilor provenind de la părinţi)</a:t>
            </a:r>
            <a:endParaRPr lang="en-US" sz="2400" dirty="0"/>
          </a:p>
        </p:txBody>
      </p:sp>
    </p:spTree>
    <p:extLst>
      <p:ext uri="{BB962C8B-B14F-4D97-AF65-F5344CB8AC3E}">
        <p14:creationId xmlns:p14="http://schemas.microsoft.com/office/powerpoint/2010/main" val="39676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2483768" y="188640"/>
            <a:ext cx="5396394" cy="6598840"/>
          </a:xfrm>
          <a:prstGeom prst="rect">
            <a:avLst/>
          </a:prstGeom>
        </p:spPr>
      </p:pic>
    </p:spTree>
    <p:extLst>
      <p:ext uri="{BB962C8B-B14F-4D97-AF65-F5344CB8AC3E}">
        <p14:creationId xmlns:p14="http://schemas.microsoft.com/office/powerpoint/2010/main" val="239169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366818"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11" name="Rectangle 10"/>
          <p:cNvSpPr/>
          <p:nvPr/>
        </p:nvSpPr>
        <p:spPr>
          <a:xfrm>
            <a:off x="-15871"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pic>
        <p:nvPicPr>
          <p:cNvPr id="4" name="Picture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r="15389" b="14876"/>
          <a:stretch/>
        </p:blipFill>
        <p:spPr>
          <a:xfrm>
            <a:off x="808650" y="857250"/>
            <a:ext cx="7688847" cy="5156965"/>
          </a:xfrm>
          <a:prstGeom prst="rect">
            <a:avLst/>
          </a:prstGeom>
        </p:spPr>
      </p:pic>
      <p:sp>
        <p:nvSpPr>
          <p:cNvPr id="5" name="Rectangle 2"/>
          <p:cNvSpPr txBox="1">
            <a:spLocks noChangeArrowheads="1"/>
          </p:cNvSpPr>
          <p:nvPr/>
        </p:nvSpPr>
        <p:spPr>
          <a:xfrm>
            <a:off x="1779157" y="1187803"/>
            <a:ext cx="5512664" cy="171696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defRPr/>
            </a:pPr>
            <a:r>
              <a:rPr lang="ro-RO" sz="4950" b="1" dirty="0">
                <a:solidFill>
                  <a:schemeClr val="accent6">
                    <a:lumMod val="75000"/>
                  </a:schemeClr>
                </a:solidFill>
                <a:effectLst>
                  <a:outerShdw blurRad="38100" dist="38100" dir="2700000" algn="tl">
                    <a:srgbClr val="000000">
                      <a:alpha val="43137"/>
                    </a:srgbClr>
                  </a:outerShdw>
                </a:effectLst>
                <a:latin typeface="+mn-lt"/>
              </a:rPr>
              <a:t>SELECTĂM,</a:t>
            </a:r>
            <a:br>
              <a:rPr lang="ro-RO" sz="4950" b="1" dirty="0">
                <a:solidFill>
                  <a:schemeClr val="accent6">
                    <a:lumMod val="75000"/>
                  </a:schemeClr>
                </a:solidFill>
                <a:effectLst>
                  <a:outerShdw blurRad="38100" dist="38100" dir="2700000" algn="tl">
                    <a:srgbClr val="000000">
                      <a:alpha val="43137"/>
                    </a:srgbClr>
                  </a:outerShdw>
                </a:effectLst>
                <a:latin typeface="+mn-lt"/>
              </a:rPr>
            </a:br>
            <a:r>
              <a:rPr lang="ro-RO" sz="4950" b="1" dirty="0">
                <a:solidFill>
                  <a:schemeClr val="accent6">
                    <a:lumMod val="75000"/>
                  </a:schemeClr>
                </a:solidFill>
                <a:effectLst>
                  <a:outerShdw blurRad="38100" dist="38100" dir="2700000" algn="tl">
                    <a:srgbClr val="000000">
                      <a:alpha val="43137"/>
                    </a:srgbClr>
                  </a:outerShdw>
                </a:effectLst>
                <a:latin typeface="+mn-lt"/>
              </a:rPr>
              <a:t>NU AMESTECĂM!</a:t>
            </a:r>
            <a:endParaRPr lang="en-US" sz="4950" b="1" dirty="0">
              <a:solidFill>
                <a:schemeClr val="accent6">
                  <a:lumMod val="75000"/>
                </a:schemeClr>
              </a:solidFill>
              <a:effectLst>
                <a:outerShdw blurRad="38100" dist="38100" dir="2700000" algn="tl">
                  <a:srgbClr val="000000">
                    <a:alpha val="43137"/>
                  </a:srgbClr>
                </a:outerShdw>
              </a:effectLst>
              <a:latin typeface="+mn-lt"/>
            </a:endParaRPr>
          </a:p>
        </p:txBody>
      </p:sp>
      <p:sp>
        <p:nvSpPr>
          <p:cNvPr id="6" name="Rectangle 3"/>
          <p:cNvSpPr txBox="1">
            <a:spLocks noChangeArrowheads="1"/>
          </p:cNvSpPr>
          <p:nvPr/>
        </p:nvSpPr>
        <p:spPr>
          <a:xfrm>
            <a:off x="683913" y="3751050"/>
            <a:ext cx="7703153" cy="72516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o-RO" sz="2550" b="1" dirty="0"/>
              <a:t>Colectarea selectivă a deșeurilor de hârtie și de plastic din spațiul de învățare</a:t>
            </a:r>
            <a:endParaRPr lang="en-US" sz="2550" b="1" dirty="0"/>
          </a:p>
        </p:txBody>
      </p:sp>
      <p:sp>
        <p:nvSpPr>
          <p:cNvPr id="7" name="TextBox 6"/>
          <p:cNvSpPr txBox="1"/>
          <p:nvPr/>
        </p:nvSpPr>
        <p:spPr>
          <a:xfrm>
            <a:off x="741133" y="4612007"/>
            <a:ext cx="5983955" cy="1546577"/>
          </a:xfrm>
          <a:prstGeom prst="rect">
            <a:avLst/>
          </a:prstGeom>
          <a:noFill/>
        </p:spPr>
        <p:txBody>
          <a:bodyPr wrap="square">
            <a:spAutoFit/>
          </a:bodyPr>
          <a:lstStyle/>
          <a:p>
            <a:pPr algn="just" eaLnBrk="1" hangingPunct="1">
              <a:defRPr/>
            </a:pPr>
            <a:r>
              <a:rPr lang="ro-RO" sz="1350" b="1" dirty="0"/>
              <a:t>Proiect susținut de către:</a:t>
            </a:r>
          </a:p>
          <a:p>
            <a:pPr marL="214313" indent="-214313" algn="just">
              <a:buFontTx/>
              <a:buChar char="-"/>
              <a:defRPr/>
            </a:pPr>
            <a:r>
              <a:rPr lang="ro-RO" sz="1350" b="1" dirty="0"/>
              <a:t>Consiliul de Administrație al Colegiului Tehnic de Comunicații ”N.V.Karpen”</a:t>
            </a:r>
          </a:p>
          <a:p>
            <a:pPr marL="214313" indent="-214313" algn="just">
              <a:buFontTx/>
              <a:buChar char="-"/>
              <a:defRPr/>
            </a:pPr>
            <a:r>
              <a:rPr lang="ro-RO" sz="1350" b="1" dirty="0"/>
              <a:t>Consiliul Profesoral</a:t>
            </a:r>
          </a:p>
          <a:p>
            <a:pPr marL="214313" indent="-214313" algn="just">
              <a:buFontTx/>
              <a:buChar char="-"/>
              <a:defRPr/>
            </a:pPr>
            <a:r>
              <a:rPr lang="ro-RO" sz="1350" b="1" dirty="0"/>
              <a:t>Comisia diriginților</a:t>
            </a:r>
          </a:p>
          <a:p>
            <a:pPr marL="214313" indent="-214313" algn="just">
              <a:buFontTx/>
              <a:buChar char="-"/>
              <a:defRPr/>
            </a:pPr>
            <a:r>
              <a:rPr lang="ro-RO" sz="1350" b="1" dirty="0"/>
              <a:t>Comitetul de părinți</a:t>
            </a:r>
          </a:p>
          <a:p>
            <a:pPr marL="214313" indent="-214313" algn="just">
              <a:buFontTx/>
              <a:buChar char="-"/>
              <a:defRPr/>
            </a:pPr>
            <a:r>
              <a:rPr lang="ro-RO" sz="1350" b="1" dirty="0"/>
              <a:t>Consiliul Elevilor</a:t>
            </a:r>
          </a:p>
        </p:txBody>
      </p:sp>
      <p:sp>
        <p:nvSpPr>
          <p:cNvPr id="8" name="TextBox 7"/>
          <p:cNvSpPr txBox="1"/>
          <p:nvPr/>
        </p:nvSpPr>
        <p:spPr>
          <a:xfrm>
            <a:off x="1806942" y="2938259"/>
            <a:ext cx="5692265" cy="830997"/>
          </a:xfrm>
          <a:prstGeom prst="rect">
            <a:avLst/>
          </a:prstGeom>
          <a:noFill/>
        </p:spPr>
        <p:txBody>
          <a:bodyPr wrap="square">
            <a:spAutoFit/>
          </a:bodyPr>
          <a:lstStyle/>
          <a:p>
            <a:pPr algn="ctr">
              <a:defRPr/>
            </a:pPr>
            <a:r>
              <a:rPr lang="ro-RO" sz="2400" b="1" dirty="0">
                <a:solidFill>
                  <a:srgbClr val="00B050"/>
                </a:solidFill>
                <a:effectLst>
                  <a:outerShdw blurRad="38100" dist="38100" dir="2700000" algn="tl">
                    <a:srgbClr val="000000">
                      <a:alpha val="43137"/>
                    </a:srgbClr>
                  </a:outerShdw>
                </a:effectLst>
              </a:rPr>
              <a:t>PROIECT DE EDUCAȚIE ECOLOGICĂ</a:t>
            </a:r>
            <a:endParaRPr lang="en-US" sz="24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6412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366818"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11" name="Rectangle 10"/>
          <p:cNvSpPr/>
          <p:nvPr/>
        </p:nvSpPr>
        <p:spPr>
          <a:xfrm>
            <a:off x="12313"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pic>
        <p:nvPicPr>
          <p:cNvPr id="4" name="Picture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r="15389" b="14876"/>
          <a:stretch/>
        </p:blipFill>
        <p:spPr>
          <a:xfrm>
            <a:off x="199500" y="1101508"/>
            <a:ext cx="1750861" cy="11743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2"/>
          <p:cNvSpPr txBox="1">
            <a:spLocks noChangeArrowheads="1"/>
          </p:cNvSpPr>
          <p:nvPr/>
        </p:nvSpPr>
        <p:spPr>
          <a:xfrm rot="16200000">
            <a:off x="-1198197" y="3739464"/>
            <a:ext cx="3422793" cy="40939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defRPr/>
            </a:pPr>
            <a:r>
              <a:rPr lang="ro-RO" sz="2100" b="1" dirty="0">
                <a:solidFill>
                  <a:schemeClr val="bg1"/>
                </a:solidFill>
                <a:effectLst>
                  <a:outerShdw blurRad="38100" dist="38100" dir="2700000" algn="tl">
                    <a:srgbClr val="000000">
                      <a:alpha val="43137"/>
                    </a:srgbClr>
                  </a:outerShdw>
                </a:effectLst>
              </a:rPr>
              <a:t>SELECTĂM, NU AMESTECĂM!</a:t>
            </a:r>
            <a:endParaRPr lang="en-US" sz="2100" b="1"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6418" t="8950" r="43506" b="21826"/>
          <a:stretch/>
        </p:blipFill>
        <p:spPr>
          <a:xfrm>
            <a:off x="7951744" y="984362"/>
            <a:ext cx="1031463" cy="1582691"/>
          </a:xfrm>
          <a:prstGeom prst="rect">
            <a:avLst/>
          </a:prstGeom>
        </p:spPr>
      </p:pic>
      <p:sp>
        <p:nvSpPr>
          <p:cNvPr id="7" name="TextBox 6"/>
          <p:cNvSpPr txBox="1"/>
          <p:nvPr/>
        </p:nvSpPr>
        <p:spPr>
          <a:xfrm>
            <a:off x="2397058" y="962885"/>
            <a:ext cx="5535017" cy="738664"/>
          </a:xfrm>
          <a:prstGeom prst="rect">
            <a:avLst/>
          </a:prstGeom>
          <a:noFill/>
        </p:spPr>
        <p:txBody>
          <a:bodyPr wrap="square" rtlCol="0">
            <a:spAutoFit/>
          </a:bodyPr>
          <a:lstStyle/>
          <a:p>
            <a:pPr algn="r"/>
            <a:r>
              <a:rPr lang="ro-RO" sz="2100" b="1" dirty="0">
                <a:solidFill>
                  <a:srgbClr val="0070C0"/>
                </a:solidFill>
                <a:effectLst>
                  <a:outerShdw blurRad="38100" dist="38100" dir="2700000" algn="tl">
                    <a:srgbClr val="000000">
                      <a:alpha val="43137"/>
                    </a:srgbClr>
                  </a:outerShdw>
                </a:effectLst>
              </a:rPr>
              <a:t>COȘURILE ALBASTRE SUNT PENTRU</a:t>
            </a:r>
          </a:p>
          <a:p>
            <a:pPr algn="r"/>
            <a:r>
              <a:rPr lang="ro-RO" sz="2100" b="1" dirty="0">
                <a:solidFill>
                  <a:srgbClr val="0070C0"/>
                </a:solidFill>
                <a:effectLst>
                  <a:outerShdw blurRad="38100" dist="38100" dir="2700000" algn="tl">
                    <a:srgbClr val="000000">
                      <a:alpha val="43137"/>
                    </a:srgbClr>
                  </a:outerShdw>
                </a:effectLst>
              </a:rPr>
              <a:t>HÂRTIE ȘI CARTON</a:t>
            </a:r>
          </a:p>
        </p:txBody>
      </p:sp>
      <p:sp>
        <p:nvSpPr>
          <p:cNvPr id="12" name="TextBox 11"/>
          <p:cNvSpPr txBox="1"/>
          <p:nvPr/>
        </p:nvSpPr>
        <p:spPr>
          <a:xfrm>
            <a:off x="410418" y="1543330"/>
            <a:ext cx="7521658" cy="1131079"/>
          </a:xfrm>
          <a:prstGeom prst="rect">
            <a:avLst/>
          </a:prstGeom>
          <a:noFill/>
        </p:spPr>
        <p:txBody>
          <a:bodyPr wrap="square" rtlCol="0">
            <a:spAutoFit/>
          </a:bodyPr>
          <a:lstStyle/>
          <a:p>
            <a:pPr algn="r"/>
            <a:r>
              <a:rPr lang="ro-RO" sz="2250" b="1" dirty="0">
                <a:solidFill>
                  <a:srgbClr val="FF0000"/>
                </a:solidFill>
                <a:effectLst>
                  <a:outerShdw blurRad="38100" dist="38100" dir="2700000" algn="tl">
                    <a:srgbClr val="000000">
                      <a:alpha val="43137"/>
                    </a:srgbClr>
                  </a:outerShdw>
                </a:effectLst>
              </a:rPr>
              <a:t>nu se aruncă</a:t>
            </a:r>
          </a:p>
          <a:p>
            <a:pPr algn="r"/>
            <a:r>
              <a:rPr lang="ro-RO" sz="2250" b="1" dirty="0">
                <a:solidFill>
                  <a:srgbClr val="FF0000"/>
                </a:solidFill>
                <a:effectLst>
                  <a:outerShdw blurRad="38100" dist="38100" dir="2700000" algn="tl">
                    <a:srgbClr val="000000">
                      <a:alpha val="43137"/>
                    </a:srgbClr>
                  </a:outerShdw>
                </a:effectLst>
              </a:rPr>
              <a:t>hârtie sau carton ce prezintă straturi de folie din plastic/aluminiu</a:t>
            </a:r>
          </a:p>
        </p:txBody>
      </p:sp>
      <p:sp>
        <p:nvSpPr>
          <p:cNvPr id="13" name="TextBox 12"/>
          <p:cNvSpPr txBox="1"/>
          <p:nvPr/>
        </p:nvSpPr>
        <p:spPr>
          <a:xfrm>
            <a:off x="2754939" y="2808667"/>
            <a:ext cx="5246657" cy="738664"/>
          </a:xfrm>
          <a:prstGeom prst="rect">
            <a:avLst/>
          </a:prstGeom>
          <a:noFill/>
        </p:spPr>
        <p:txBody>
          <a:bodyPr wrap="square" rtlCol="0">
            <a:spAutoFit/>
          </a:bodyPr>
          <a:lstStyle/>
          <a:p>
            <a:r>
              <a:rPr lang="ro-RO" sz="2100" b="1" dirty="0">
                <a:solidFill>
                  <a:schemeClr val="accent6">
                    <a:lumMod val="75000"/>
                  </a:schemeClr>
                </a:solidFill>
                <a:effectLst>
                  <a:outerShdw blurRad="38100" dist="38100" dir="2700000" algn="tl">
                    <a:srgbClr val="000000">
                      <a:alpha val="43137"/>
                    </a:srgbClr>
                  </a:outerShdw>
                </a:effectLst>
              </a:rPr>
              <a:t>COȘURILE GALBENE SUNT PENTRU PLASTIC</a:t>
            </a:r>
          </a:p>
        </p:txBody>
      </p:sp>
      <p:pic>
        <p:nvPicPr>
          <p:cNvPr id="14" name="Picture 1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56354" t="11554" r="13570" b="19222"/>
          <a:stretch/>
        </p:blipFill>
        <p:spPr>
          <a:xfrm>
            <a:off x="1358254" y="2774282"/>
            <a:ext cx="1031463" cy="1582691"/>
          </a:xfrm>
          <a:prstGeom prst="rect">
            <a:avLst/>
          </a:prstGeom>
        </p:spPr>
      </p:pic>
      <p:sp>
        <p:nvSpPr>
          <p:cNvPr id="15" name="TextBox 14"/>
          <p:cNvSpPr txBox="1"/>
          <p:nvPr/>
        </p:nvSpPr>
        <p:spPr>
          <a:xfrm>
            <a:off x="2258744" y="3551748"/>
            <a:ext cx="6004685" cy="784830"/>
          </a:xfrm>
          <a:prstGeom prst="rect">
            <a:avLst/>
          </a:prstGeom>
          <a:noFill/>
        </p:spPr>
        <p:txBody>
          <a:bodyPr wrap="square" rtlCol="0">
            <a:spAutoFit/>
          </a:bodyPr>
          <a:lstStyle/>
          <a:p>
            <a:r>
              <a:rPr lang="ro-RO" sz="2250" b="1" dirty="0">
                <a:solidFill>
                  <a:srgbClr val="FF0000"/>
                </a:solidFill>
                <a:effectLst>
                  <a:outerShdw blurRad="38100" dist="38100" dir="2700000" algn="tl">
                    <a:srgbClr val="000000">
                      <a:alpha val="43137"/>
                    </a:srgbClr>
                  </a:outerShdw>
                </a:effectLst>
              </a:rPr>
              <a:t>Nu se aruncă</a:t>
            </a:r>
            <a:r>
              <a:rPr lang="ro-RO" sz="2250" b="1" dirty="0">
                <a:solidFill>
                  <a:srgbClr val="FFFA00"/>
                </a:solidFill>
                <a:effectLst>
                  <a:outerShdw blurRad="38100" dist="38100" dir="2700000" algn="tl">
                    <a:srgbClr val="000000">
                      <a:alpha val="43137"/>
                    </a:srgbClr>
                  </a:outerShdw>
                </a:effectLst>
              </a:rPr>
              <a:t> </a:t>
            </a:r>
            <a:r>
              <a:rPr lang="ro-RO" sz="2250" b="1" dirty="0">
                <a:solidFill>
                  <a:srgbClr val="FF0000"/>
                </a:solidFill>
                <a:effectLst>
                  <a:outerShdw blurRad="38100" dist="38100" dir="2700000" algn="tl">
                    <a:srgbClr val="000000">
                      <a:alpha val="43137"/>
                    </a:srgbClr>
                  </a:outerShdw>
                </a:effectLst>
              </a:rPr>
              <a:t>pahare / PET-uri cu lichid</a:t>
            </a:r>
          </a:p>
          <a:p>
            <a:r>
              <a:rPr lang="ro-RO" sz="2250" b="1" dirty="0">
                <a:solidFill>
                  <a:srgbClr val="FF0000"/>
                </a:solidFill>
                <a:effectLst>
                  <a:outerShdw blurRad="38100" dist="38100" dir="2700000" algn="tl">
                    <a:srgbClr val="000000">
                      <a:alpha val="43137"/>
                    </a:srgbClr>
                  </a:outerShdw>
                </a:effectLst>
              </a:rPr>
              <a:t>Se aruncă PET-urile turtite / presate</a:t>
            </a:r>
          </a:p>
        </p:txBody>
      </p:sp>
      <p:cxnSp>
        <p:nvCxnSpPr>
          <p:cNvPr id="5" name="Straight Connector 4"/>
          <p:cNvCxnSpPr/>
          <p:nvPr/>
        </p:nvCxnSpPr>
        <p:spPr>
          <a:xfrm>
            <a:off x="789495" y="2961345"/>
            <a:ext cx="9040" cy="2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89494" y="2677143"/>
            <a:ext cx="7577324" cy="21434"/>
          </a:xfrm>
          <a:prstGeom prst="line">
            <a:avLst/>
          </a:prstGeom>
          <a:ln w="38100">
            <a:solidFill>
              <a:srgbClr val="67A93A"/>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7865" y="5472350"/>
            <a:ext cx="7605507" cy="738664"/>
          </a:xfrm>
          <a:prstGeom prst="rect">
            <a:avLst/>
          </a:prstGeom>
          <a:noFill/>
        </p:spPr>
        <p:txBody>
          <a:bodyPr wrap="square" rtlCol="0">
            <a:spAutoFit/>
          </a:bodyPr>
          <a:lstStyle/>
          <a:p>
            <a:pPr algn="r"/>
            <a:r>
              <a:rPr lang="ro-RO" sz="2100" b="1" dirty="0">
                <a:solidFill>
                  <a:schemeClr val="tx1">
                    <a:lumMod val="95000"/>
                    <a:lumOff val="5000"/>
                  </a:schemeClr>
                </a:solidFill>
                <a:effectLst>
                  <a:outerShdw blurRad="38100" dist="38100" dir="2700000" algn="tl">
                    <a:srgbClr val="000000">
                      <a:alpha val="43137"/>
                    </a:srgbClr>
                  </a:outerShdw>
                </a:effectLst>
              </a:rPr>
              <a:t>COȘUL FĂRĂ ETICHETĂ ESTE PENTRU GUNOIUL MENAJER</a:t>
            </a:r>
          </a:p>
        </p:txBody>
      </p:sp>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29706" t="48767" r="38635" b="7580"/>
          <a:stretch/>
        </p:blipFill>
        <p:spPr>
          <a:xfrm>
            <a:off x="7636374" y="4592107"/>
            <a:ext cx="1408894" cy="1295099"/>
          </a:xfrm>
          <a:prstGeom prst="rect">
            <a:avLst/>
          </a:prstGeom>
        </p:spPr>
      </p:pic>
      <p:cxnSp>
        <p:nvCxnSpPr>
          <p:cNvPr id="20" name="Straight Connector 19"/>
          <p:cNvCxnSpPr/>
          <p:nvPr/>
        </p:nvCxnSpPr>
        <p:spPr>
          <a:xfrm flipV="1">
            <a:off x="763498" y="4481015"/>
            <a:ext cx="7577324" cy="21434"/>
          </a:xfrm>
          <a:prstGeom prst="line">
            <a:avLst/>
          </a:prstGeom>
          <a:ln w="38100">
            <a:solidFill>
              <a:srgbClr val="67A9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638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461869" y="332656"/>
            <a:ext cx="7498080" cy="653347"/>
          </a:xfrm>
        </p:spPr>
        <p:txBody>
          <a:bodyPr>
            <a:normAutofit fontScale="90000"/>
          </a:bodyPr>
          <a:lstStyle/>
          <a:p>
            <a:pPr algn="ctr"/>
            <a:r>
              <a:rPr lang="ro-RO" dirty="0" smtClean="0"/>
              <a:t>Ordinea de zi</a:t>
            </a:r>
            <a:endParaRPr lang="ro-RO" dirty="0"/>
          </a:p>
        </p:txBody>
      </p:sp>
      <p:sp>
        <p:nvSpPr>
          <p:cNvPr id="3" name="Substituent conținut 2"/>
          <p:cNvSpPr>
            <a:spLocks noGrp="1"/>
          </p:cNvSpPr>
          <p:nvPr>
            <p:ph idx="1"/>
          </p:nvPr>
        </p:nvSpPr>
        <p:spPr>
          <a:xfrm>
            <a:off x="607021" y="1412776"/>
            <a:ext cx="8352928" cy="5827373"/>
          </a:xfrm>
        </p:spPr>
        <p:txBody>
          <a:bodyPr>
            <a:noAutofit/>
          </a:bodyPr>
          <a:lstStyle/>
          <a:p>
            <a:pPr marL="425196" indent="-342900">
              <a:lnSpc>
                <a:spcPct val="120000"/>
              </a:lnSpc>
              <a:buFont typeface="+mj-lt"/>
              <a:buAutoNum type="arabicPeriod"/>
            </a:pPr>
            <a:r>
              <a:rPr lang="en-US" sz="1600" dirty="0" smtClean="0"/>
              <a:t>Ale</a:t>
            </a:r>
            <a:r>
              <a:rPr lang="ro-RO" sz="1600" dirty="0"/>
              <a:t>Prezentarea execuției bugetare</a:t>
            </a:r>
            <a:r>
              <a:rPr lang="en-US" sz="1600" dirty="0"/>
              <a:t> </a:t>
            </a:r>
            <a:r>
              <a:rPr lang="en-US" sz="1600" dirty="0" err="1"/>
              <a:t>Asociatiei</a:t>
            </a:r>
            <a:r>
              <a:rPr lang="en-US" sz="1600" dirty="0"/>
              <a:t> </a:t>
            </a:r>
            <a:r>
              <a:rPr lang="en-US" sz="1600" dirty="0" err="1"/>
              <a:t>Karpen</a:t>
            </a:r>
            <a:r>
              <a:rPr lang="en-US" sz="1600" dirty="0"/>
              <a:t> 2010</a:t>
            </a:r>
            <a:r>
              <a:rPr lang="ro-RO" sz="1600" dirty="0"/>
              <a:t> pe anul școlar 2017 – 2018</a:t>
            </a:r>
            <a:endParaRPr lang="en-US" sz="1600" dirty="0"/>
          </a:p>
          <a:p>
            <a:pPr marL="425196" indent="-342900">
              <a:lnSpc>
                <a:spcPct val="120000"/>
              </a:lnSpc>
              <a:buFont typeface="+mj-lt"/>
              <a:buAutoNum type="arabicPeriod"/>
            </a:pPr>
            <a:r>
              <a:rPr lang="en-US" sz="1600" dirty="0" err="1" smtClean="0"/>
              <a:t>gerea</a:t>
            </a:r>
            <a:r>
              <a:rPr lang="en-US" sz="1600" dirty="0" smtClean="0"/>
              <a:t> </a:t>
            </a:r>
            <a:r>
              <a:rPr lang="ro-RO" sz="1600" dirty="0" smtClean="0"/>
              <a:t>preşedintelui şi a celor 2 vicepreşedinţi ai consiliului reprezentativ al părinţilor</a:t>
            </a:r>
          </a:p>
          <a:p>
            <a:pPr marL="425196" indent="-342900">
              <a:lnSpc>
                <a:spcPct val="120000"/>
              </a:lnSpc>
              <a:buFont typeface="+mj-lt"/>
              <a:buAutoNum type="arabicPeriod"/>
            </a:pPr>
            <a:r>
              <a:rPr lang="en-US" sz="1600" dirty="0" err="1" smtClean="0"/>
              <a:t>Desemnarea</a:t>
            </a:r>
            <a:r>
              <a:rPr lang="ro-RO" sz="1600" dirty="0" smtClean="0"/>
              <a:t> </a:t>
            </a:r>
            <a:r>
              <a:rPr lang="ro-RO" sz="1600" dirty="0" smtClean="0"/>
              <a:t>reprezentanților din rândul părinților în Consiliul de Administrație și în Comisia de evaluare și asigurare a calității de la nivelul unității</a:t>
            </a:r>
          </a:p>
          <a:p>
            <a:pPr marL="425196" indent="-342900">
              <a:lnSpc>
                <a:spcPct val="120000"/>
              </a:lnSpc>
              <a:buFont typeface="+mj-lt"/>
              <a:buAutoNum type="arabicPeriod"/>
            </a:pPr>
            <a:r>
              <a:rPr lang="ro-RO" sz="1600" dirty="0" smtClean="0"/>
              <a:t>Organizarea </a:t>
            </a:r>
            <a:r>
              <a:rPr lang="ro-RO" sz="1600" dirty="0" smtClean="0"/>
              <a:t>simulării examenului de bacalaureat 2019</a:t>
            </a:r>
          </a:p>
          <a:p>
            <a:pPr marL="425196" indent="-342900">
              <a:lnSpc>
                <a:spcPct val="120000"/>
              </a:lnSpc>
              <a:buFont typeface="+mj-lt"/>
              <a:buAutoNum type="arabicPeriod"/>
            </a:pPr>
            <a:r>
              <a:rPr lang="ro-RO" sz="1600" dirty="0" smtClean="0"/>
              <a:t>Analiza </a:t>
            </a:r>
            <a:r>
              <a:rPr lang="ro-RO" sz="1600" dirty="0" smtClean="0"/>
              <a:t>propunerilor comitetelor de părinți ale claselor privind constituirea unui fond din contribuția părinților</a:t>
            </a:r>
            <a:endParaRPr lang="en-US" sz="1600" dirty="0" smtClean="0"/>
          </a:p>
          <a:p>
            <a:pPr marL="425196" indent="-342900">
              <a:lnSpc>
                <a:spcPct val="120000"/>
              </a:lnSpc>
              <a:buFont typeface="+mj-lt"/>
              <a:buAutoNum type="arabicPeriod"/>
            </a:pPr>
            <a:r>
              <a:rPr lang="ro-RO" sz="1600" dirty="0" smtClean="0"/>
              <a:t>Împuternicirea </a:t>
            </a:r>
            <a:r>
              <a:rPr lang="ro-RO" sz="1600" dirty="0" smtClean="0"/>
              <a:t>Asociaţiei Karpen 2010 pentru gestionarea resurselor financiare provenind de la părinţi</a:t>
            </a:r>
          </a:p>
          <a:p>
            <a:pPr marL="425196" indent="-342900">
              <a:lnSpc>
                <a:spcPct val="120000"/>
              </a:lnSpc>
              <a:buFont typeface="+mj-lt"/>
              <a:buAutoNum type="arabicPeriod"/>
            </a:pPr>
            <a:r>
              <a:rPr lang="ro-RO" sz="1600" dirty="0" smtClean="0"/>
              <a:t>Sprijinirea </a:t>
            </a:r>
            <a:r>
              <a:rPr lang="ro-RO" sz="1600" dirty="0" smtClean="0"/>
              <a:t>de către părinți prin donarea a 2% din impozit către Asociația Karpen 2010</a:t>
            </a:r>
          </a:p>
          <a:p>
            <a:pPr marL="425196" indent="-342900">
              <a:lnSpc>
                <a:spcPct val="120000"/>
              </a:lnSpc>
              <a:buFont typeface="+mj-lt"/>
              <a:buAutoNum type="arabicPeriod"/>
            </a:pPr>
            <a:r>
              <a:rPr lang="ro-RO" sz="1600" dirty="0" smtClean="0"/>
              <a:t>Dezbatere </a:t>
            </a:r>
            <a:r>
              <a:rPr lang="ro-RO" sz="1600" dirty="0" smtClean="0"/>
              <a:t>pe teme de interes:</a:t>
            </a:r>
          </a:p>
          <a:p>
            <a:pPr algn="ctr">
              <a:lnSpc>
                <a:spcPct val="120000"/>
              </a:lnSpc>
            </a:pPr>
            <a:r>
              <a:rPr lang="ro-RO" sz="1600" dirty="0" smtClean="0"/>
              <a:t> fumatul în campusul școlar</a:t>
            </a:r>
          </a:p>
          <a:p>
            <a:pPr algn="ctr">
              <a:lnSpc>
                <a:spcPct val="100000"/>
              </a:lnSpc>
              <a:spcBef>
                <a:spcPts val="0"/>
              </a:spcBef>
            </a:pPr>
            <a:r>
              <a:rPr lang="ro-RO" sz="1600" dirty="0" smtClean="0"/>
              <a:t> </a:t>
            </a:r>
            <a:r>
              <a:rPr lang="en-US" sz="1600" dirty="0" err="1" smtClean="0"/>
              <a:t>colectarea</a:t>
            </a:r>
            <a:r>
              <a:rPr lang="en-US" sz="1600" dirty="0" smtClean="0"/>
              <a:t> </a:t>
            </a:r>
            <a:r>
              <a:rPr lang="en-US" sz="1600" dirty="0" err="1" smtClean="0"/>
              <a:t>selectiva</a:t>
            </a:r>
            <a:r>
              <a:rPr lang="en-US" sz="1600" dirty="0" smtClean="0"/>
              <a:t> a </a:t>
            </a:r>
            <a:r>
              <a:rPr lang="en-US" sz="1600" dirty="0" err="1" smtClean="0"/>
              <a:t>deseurilor</a:t>
            </a:r>
            <a:endParaRPr lang="en-US" sz="1600" dirty="0" smtClean="0"/>
          </a:p>
          <a:p>
            <a:pPr algn="ctr">
              <a:lnSpc>
                <a:spcPct val="100000"/>
              </a:lnSpc>
              <a:spcBef>
                <a:spcPts val="0"/>
              </a:spcBef>
            </a:pPr>
            <a:r>
              <a:rPr lang="en-US" sz="1600" dirty="0" err="1" smtClean="0"/>
              <a:t>Utilizarea</a:t>
            </a:r>
            <a:r>
              <a:rPr lang="en-US" sz="1600" dirty="0" smtClean="0"/>
              <a:t> </a:t>
            </a:r>
            <a:r>
              <a:rPr lang="en-US" sz="1600" dirty="0" err="1" smtClean="0"/>
              <a:t>telefonului</a:t>
            </a:r>
            <a:r>
              <a:rPr lang="en-US" sz="1600" dirty="0" smtClean="0"/>
              <a:t> </a:t>
            </a:r>
            <a:r>
              <a:rPr lang="en-US" sz="1600" dirty="0" err="1" smtClean="0"/>
              <a:t>mobil</a:t>
            </a:r>
            <a:r>
              <a:rPr lang="en-US" sz="1600" dirty="0" smtClean="0"/>
              <a:t> in </a:t>
            </a:r>
            <a:r>
              <a:rPr lang="en-US" sz="1600" dirty="0" err="1" smtClean="0"/>
              <a:t>scoala</a:t>
            </a:r>
            <a:endParaRPr lang="ro-RO" sz="1600" dirty="0" smtClean="0"/>
          </a:p>
          <a:p>
            <a:endParaRPr lang="ro-RO" sz="1600" dirty="0"/>
          </a:p>
        </p:txBody>
      </p:sp>
    </p:spTree>
    <p:extLst>
      <p:ext uri="{BB962C8B-B14F-4D97-AF65-F5344CB8AC3E}">
        <p14:creationId xmlns:p14="http://schemas.microsoft.com/office/powerpoint/2010/main" val="3765228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366818"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11" name="Rectangle 10"/>
          <p:cNvSpPr/>
          <p:nvPr/>
        </p:nvSpPr>
        <p:spPr>
          <a:xfrm>
            <a:off x="-15871"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pic>
        <p:nvPicPr>
          <p:cNvPr id="4" name="Picture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r="15389" b="14876"/>
          <a:stretch/>
        </p:blipFill>
        <p:spPr>
          <a:xfrm>
            <a:off x="199500" y="1101508"/>
            <a:ext cx="1750861" cy="11743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2"/>
          <p:cNvSpPr txBox="1">
            <a:spLocks noChangeArrowheads="1"/>
          </p:cNvSpPr>
          <p:nvPr/>
        </p:nvSpPr>
        <p:spPr>
          <a:xfrm rot="16200000">
            <a:off x="-1167324" y="3933588"/>
            <a:ext cx="3422793" cy="40939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defRPr/>
            </a:pPr>
            <a:r>
              <a:rPr lang="ro-RO" sz="2100" b="1" dirty="0">
                <a:solidFill>
                  <a:schemeClr val="bg1"/>
                </a:solidFill>
                <a:effectLst>
                  <a:outerShdw blurRad="38100" dist="38100" dir="2700000" algn="tl">
                    <a:srgbClr val="000000">
                      <a:alpha val="43137"/>
                    </a:srgbClr>
                  </a:outerShdw>
                </a:effectLst>
              </a:rPr>
              <a:t>SELECTĂM, NU AMESTECĂM!</a:t>
            </a:r>
            <a:endParaRPr lang="en-US" sz="2100" b="1" dirty="0">
              <a:solidFill>
                <a:schemeClr val="bg1"/>
              </a:solidFill>
              <a:effectLst>
                <a:outerShdw blurRad="38100" dist="38100" dir="2700000" algn="tl">
                  <a:srgbClr val="000000">
                    <a:alpha val="43137"/>
                  </a:srgbClr>
                </a:outerShdw>
              </a:effectLst>
            </a:endParaRPr>
          </a:p>
        </p:txBody>
      </p:sp>
      <p:sp>
        <p:nvSpPr>
          <p:cNvPr id="6" name="Rectangle 2"/>
          <p:cNvSpPr txBox="1">
            <a:spLocks noChangeArrowheads="1"/>
          </p:cNvSpPr>
          <p:nvPr/>
        </p:nvSpPr>
        <p:spPr>
          <a:xfrm>
            <a:off x="1979111" y="1307168"/>
            <a:ext cx="6415889" cy="85725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o-RO" sz="3000" b="1" dirty="0">
                <a:effectLst>
                  <a:outerShdw blurRad="38100" dist="38100" dir="2700000" algn="tl">
                    <a:srgbClr val="000000">
                      <a:alpha val="43137"/>
                    </a:srgbClr>
                  </a:outerShdw>
                </a:effectLst>
                <a:latin typeface="+mn-lt"/>
              </a:rPr>
              <a:t>PROCEDURI DE</a:t>
            </a:r>
            <a:br>
              <a:rPr lang="ro-RO" sz="3000" b="1" dirty="0">
                <a:effectLst>
                  <a:outerShdw blurRad="38100" dist="38100" dir="2700000" algn="tl">
                    <a:srgbClr val="000000">
                      <a:alpha val="43137"/>
                    </a:srgbClr>
                  </a:outerShdw>
                </a:effectLst>
                <a:latin typeface="+mn-lt"/>
              </a:rPr>
            </a:br>
            <a:r>
              <a:rPr lang="ro-RO" sz="3000" b="1" dirty="0">
                <a:effectLst>
                  <a:outerShdw blurRad="38100" dist="38100" dir="2700000" algn="tl">
                    <a:srgbClr val="000000">
                      <a:alpha val="43137"/>
                    </a:srgbClr>
                  </a:outerShdw>
                </a:effectLst>
                <a:latin typeface="+mn-lt"/>
              </a:rPr>
              <a:t>COLECTARE-MONITORIZARE-EVIDENȚĂ</a:t>
            </a:r>
            <a:endParaRPr lang="en-US" sz="3000" b="1" dirty="0">
              <a:effectLst>
                <a:outerShdw blurRad="38100" dist="38100" dir="2700000" algn="tl">
                  <a:srgbClr val="000000">
                    <a:alpha val="43137"/>
                  </a:srgbClr>
                </a:outerShdw>
              </a:effectLst>
              <a:latin typeface="+mn-lt"/>
            </a:endParaRPr>
          </a:p>
        </p:txBody>
      </p:sp>
      <p:sp>
        <p:nvSpPr>
          <p:cNvPr id="7" name="Rectangle 3"/>
          <p:cNvSpPr txBox="1">
            <a:spLocks noChangeArrowheads="1"/>
          </p:cNvSpPr>
          <p:nvPr/>
        </p:nvSpPr>
        <p:spPr>
          <a:xfrm>
            <a:off x="777299" y="2283666"/>
            <a:ext cx="7617701" cy="3392974"/>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450"/>
              </a:spcBef>
              <a:buFontTx/>
              <a:buChar char="-"/>
              <a:defRPr/>
            </a:pPr>
            <a:r>
              <a:rPr lang="ro-RO" sz="2100" b="1" dirty="0">
                <a:solidFill>
                  <a:srgbClr val="FF0000"/>
                </a:solidFill>
              </a:rPr>
              <a:t> </a:t>
            </a:r>
            <a:r>
              <a:rPr lang="ro-RO" sz="2100" b="1" u="sng" dirty="0">
                <a:solidFill>
                  <a:srgbClr val="FF0000"/>
                </a:solidFill>
              </a:rPr>
              <a:t>SE VOR IMPLICA TOȚI ANGAJAȚII ȘI ELEVII ȘCOLII</a:t>
            </a:r>
            <a:endParaRPr lang="ro-RO" sz="2100" b="1" dirty="0">
              <a:solidFill>
                <a:srgbClr val="FF0000"/>
              </a:solidFill>
            </a:endParaRPr>
          </a:p>
          <a:p>
            <a:pPr algn="just">
              <a:lnSpc>
                <a:spcPct val="100000"/>
              </a:lnSpc>
              <a:spcBef>
                <a:spcPts val="450"/>
              </a:spcBef>
              <a:defRPr/>
            </a:pPr>
            <a:r>
              <a:rPr lang="ro-RO" sz="2100" b="1" dirty="0">
                <a:solidFill>
                  <a:srgbClr val="FF0000"/>
                </a:solidFill>
              </a:rPr>
              <a:t>	</a:t>
            </a:r>
            <a:r>
              <a:rPr lang="ro-RO" sz="2100" b="1" dirty="0"/>
              <a:t>- fără excepție</a:t>
            </a:r>
          </a:p>
          <a:p>
            <a:pPr algn="just">
              <a:lnSpc>
                <a:spcPct val="100000"/>
              </a:lnSpc>
              <a:spcBef>
                <a:spcPts val="450"/>
              </a:spcBef>
              <a:buFontTx/>
              <a:buChar char="-"/>
              <a:defRPr/>
            </a:pPr>
            <a:r>
              <a:rPr lang="ro-RO" sz="2100" dirty="0">
                <a:solidFill>
                  <a:srgbClr val="FF0000"/>
                </a:solidFill>
              </a:rPr>
              <a:t> </a:t>
            </a:r>
            <a:r>
              <a:rPr lang="ro-RO" sz="2100" b="1" u="sng" dirty="0">
                <a:solidFill>
                  <a:srgbClr val="FF0000"/>
                </a:solidFill>
              </a:rPr>
              <a:t>NU SE TOLEREAZĂ AMESTECAREA DEȘEURILOR</a:t>
            </a:r>
            <a:r>
              <a:rPr lang="ro-RO" sz="2100" b="1" dirty="0"/>
              <a:t> </a:t>
            </a:r>
            <a:r>
              <a:rPr lang="ro-RO" sz="2100" dirty="0"/>
              <a:t>de hârtie, de plastic și menajere între ele.</a:t>
            </a:r>
          </a:p>
          <a:p>
            <a:pPr algn="just">
              <a:lnSpc>
                <a:spcPct val="100000"/>
              </a:lnSpc>
              <a:spcBef>
                <a:spcPts val="450"/>
              </a:spcBef>
              <a:buFontTx/>
              <a:buChar char="-"/>
              <a:defRPr/>
            </a:pPr>
            <a:r>
              <a:rPr lang="ro-RO" sz="2100" dirty="0">
                <a:solidFill>
                  <a:srgbClr val="FF0000"/>
                </a:solidFill>
              </a:rPr>
              <a:t> </a:t>
            </a:r>
            <a:r>
              <a:rPr lang="ro-RO" sz="2100" b="1" u="sng" dirty="0">
                <a:solidFill>
                  <a:srgbClr val="FF0000"/>
                </a:solidFill>
              </a:rPr>
              <a:t>VA FI MONITORIZAT PROCESUL DE SELECTARE ȘI SE VOR COLECTA CANTITĂȚILE DE DEȘEURI</a:t>
            </a:r>
            <a:r>
              <a:rPr lang="ro-RO" sz="2100" dirty="0">
                <a:solidFill>
                  <a:srgbClr val="FF0000"/>
                </a:solidFill>
              </a:rPr>
              <a:t> </a:t>
            </a:r>
          </a:p>
          <a:p>
            <a:pPr algn="just">
              <a:lnSpc>
                <a:spcPct val="100000"/>
              </a:lnSpc>
              <a:spcBef>
                <a:spcPts val="450"/>
              </a:spcBef>
              <a:defRPr/>
            </a:pPr>
            <a:r>
              <a:rPr lang="ro-RO" sz="2100" b="1" dirty="0"/>
              <a:t>	- 1 dată / săptămână </a:t>
            </a:r>
            <a:r>
              <a:rPr lang="ro-RO" sz="2100" b="1" u="sng" dirty="0"/>
              <a:t>ÎN TIMPUL ORELOR DE CURS</a:t>
            </a:r>
          </a:p>
          <a:p>
            <a:pPr algn="just">
              <a:lnSpc>
                <a:spcPct val="100000"/>
              </a:lnSpc>
              <a:spcBef>
                <a:spcPts val="450"/>
              </a:spcBef>
              <a:defRPr/>
            </a:pPr>
            <a:r>
              <a:rPr lang="ro-RO" sz="2100" b="1" dirty="0"/>
              <a:t>	- se vor întocmi rapoarte lunare și se vor face cunoscute</a:t>
            </a:r>
          </a:p>
          <a:p>
            <a:pPr algn="just">
              <a:lnSpc>
                <a:spcPct val="100000"/>
              </a:lnSpc>
              <a:spcBef>
                <a:spcPts val="450"/>
              </a:spcBef>
              <a:buFontTx/>
              <a:buChar char="-"/>
              <a:defRPr/>
            </a:pPr>
            <a:r>
              <a:rPr lang="ro-RO" sz="2100" dirty="0">
                <a:solidFill>
                  <a:srgbClr val="FF0000"/>
                </a:solidFill>
              </a:rPr>
              <a:t> </a:t>
            </a:r>
            <a:r>
              <a:rPr lang="ro-RO" sz="2100" b="1" u="sng" dirty="0">
                <a:solidFill>
                  <a:srgbClr val="FF0000"/>
                </a:solidFill>
              </a:rPr>
              <a:t>VOR FI ÎNREGISTRARE CANTITĂȚILE COLECTATE</a:t>
            </a:r>
            <a:endParaRPr lang="ro-RO" sz="2100" dirty="0">
              <a:solidFill>
                <a:srgbClr val="FF0000"/>
              </a:solidFill>
            </a:endParaRPr>
          </a:p>
          <a:p>
            <a:pPr algn="just">
              <a:lnSpc>
                <a:spcPct val="100000"/>
              </a:lnSpc>
              <a:spcBef>
                <a:spcPts val="450"/>
              </a:spcBef>
              <a:defRPr/>
            </a:pPr>
            <a:r>
              <a:rPr lang="ro-RO" sz="2100" dirty="0"/>
              <a:t>	- </a:t>
            </a:r>
            <a:r>
              <a:rPr lang="ro-RO" sz="2100" b="1" dirty="0"/>
              <a:t>se vor cântări deșeurile și se vor centraliza într-un tabel</a:t>
            </a:r>
          </a:p>
        </p:txBody>
      </p:sp>
    </p:spTree>
    <p:extLst>
      <p:ext uri="{BB962C8B-B14F-4D97-AF65-F5344CB8AC3E}">
        <p14:creationId xmlns:p14="http://schemas.microsoft.com/office/powerpoint/2010/main" val="534492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366818"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11" name="Rectangle 10"/>
          <p:cNvSpPr/>
          <p:nvPr/>
        </p:nvSpPr>
        <p:spPr>
          <a:xfrm>
            <a:off x="-15871"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pic>
        <p:nvPicPr>
          <p:cNvPr id="4" name="Picture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r="15389" b="14876"/>
          <a:stretch/>
        </p:blipFill>
        <p:spPr>
          <a:xfrm>
            <a:off x="199500" y="1101508"/>
            <a:ext cx="1750861" cy="11743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2"/>
          <p:cNvSpPr txBox="1">
            <a:spLocks noChangeArrowheads="1"/>
          </p:cNvSpPr>
          <p:nvPr/>
        </p:nvSpPr>
        <p:spPr>
          <a:xfrm rot="16200000">
            <a:off x="-1344774" y="3989955"/>
            <a:ext cx="3422793" cy="40939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defRPr/>
            </a:pPr>
            <a:r>
              <a:rPr lang="ro-RO" sz="2100" b="1" dirty="0">
                <a:solidFill>
                  <a:schemeClr val="bg1"/>
                </a:solidFill>
                <a:effectLst>
                  <a:outerShdw blurRad="38100" dist="38100" dir="2700000" algn="tl">
                    <a:srgbClr val="000000">
                      <a:alpha val="43137"/>
                    </a:srgbClr>
                  </a:outerShdw>
                </a:effectLst>
              </a:rPr>
              <a:t>SELECTĂM, NU AMESTECĂM!</a:t>
            </a:r>
            <a:endParaRPr lang="en-US" sz="2100" b="1" dirty="0">
              <a:solidFill>
                <a:schemeClr val="bg1"/>
              </a:solidFill>
              <a:effectLst>
                <a:outerShdw blurRad="38100" dist="38100" dir="2700000" algn="tl">
                  <a:srgbClr val="000000">
                    <a:alpha val="43137"/>
                  </a:srgbClr>
                </a:outerShdw>
              </a:effectLst>
            </a:endParaRPr>
          </a:p>
        </p:txBody>
      </p:sp>
      <p:sp>
        <p:nvSpPr>
          <p:cNvPr id="7" name="Rectangle 3"/>
          <p:cNvSpPr txBox="1">
            <a:spLocks noChangeArrowheads="1"/>
          </p:cNvSpPr>
          <p:nvPr/>
        </p:nvSpPr>
        <p:spPr>
          <a:xfrm>
            <a:off x="850208" y="2567478"/>
            <a:ext cx="7427713" cy="3350795"/>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450"/>
              </a:spcBef>
              <a:defRPr/>
            </a:pPr>
            <a:r>
              <a:rPr lang="ro-RO" sz="2250" b="1" dirty="0">
                <a:solidFill>
                  <a:srgbClr val="FF0000"/>
                </a:solidFill>
              </a:rPr>
              <a:t>Se vor constitui echipe mixte formate din:</a:t>
            </a:r>
          </a:p>
          <a:p>
            <a:pPr marL="685800" lvl="1" indent="-342900" algn="just">
              <a:lnSpc>
                <a:spcPct val="100000"/>
              </a:lnSpc>
              <a:spcBef>
                <a:spcPts val="450"/>
              </a:spcBef>
              <a:buFontTx/>
              <a:buChar char="-"/>
              <a:defRPr/>
            </a:pPr>
            <a:r>
              <a:rPr lang="ro-RO" sz="1950" b="1" dirty="0"/>
              <a:t>elevi</a:t>
            </a:r>
            <a:r>
              <a:rPr lang="ro-RO" sz="1950" dirty="0"/>
              <a:t> (desemnați de dl. prof. Virgil Vatră/diriginte/maiștri instructori profesională)</a:t>
            </a:r>
          </a:p>
          <a:p>
            <a:pPr marL="685800" lvl="1" indent="-342900" algn="just">
              <a:lnSpc>
                <a:spcPct val="100000"/>
              </a:lnSpc>
              <a:spcBef>
                <a:spcPts val="450"/>
              </a:spcBef>
              <a:buFontTx/>
              <a:buChar char="-"/>
              <a:defRPr/>
            </a:pPr>
            <a:r>
              <a:rPr lang="ro-RO" sz="1950" b="1" dirty="0"/>
              <a:t>profesori</a:t>
            </a:r>
            <a:r>
              <a:rPr lang="ro-RO" sz="1950" dirty="0"/>
              <a:t> (din comisia de Colectare selectivă a deșeurilor)</a:t>
            </a:r>
          </a:p>
          <a:p>
            <a:pPr marL="685800" lvl="1" indent="-342900" algn="just">
              <a:lnSpc>
                <a:spcPct val="100000"/>
              </a:lnSpc>
              <a:spcBef>
                <a:spcPts val="450"/>
              </a:spcBef>
              <a:buFontTx/>
              <a:buChar char="-"/>
              <a:defRPr/>
            </a:pPr>
            <a:r>
              <a:rPr lang="ro-RO" sz="1950" b="1" dirty="0"/>
              <a:t>auxiliari</a:t>
            </a:r>
            <a:r>
              <a:rPr lang="ro-RO" sz="1950" dirty="0"/>
              <a:t> (Dana Andronic – corp A, L; Dan Vida – corp B, cantină, sală sport, HC, bibliotecă, sală fitness; pedagogii – cămin, cabinete corp C) și cu sprijinul îngrijitoarelor</a:t>
            </a:r>
          </a:p>
          <a:p>
            <a:pPr algn="just">
              <a:lnSpc>
                <a:spcPct val="100000"/>
              </a:lnSpc>
              <a:spcBef>
                <a:spcPts val="450"/>
              </a:spcBef>
              <a:defRPr/>
            </a:pPr>
            <a:r>
              <a:rPr lang="ro-RO" sz="2250" b="1" dirty="0">
                <a:solidFill>
                  <a:srgbClr val="FF0000"/>
                </a:solidFill>
              </a:rPr>
              <a:t>care să verifice / monitorizeze / centralizeze / transporte deșeurile selectate</a:t>
            </a:r>
          </a:p>
        </p:txBody>
      </p:sp>
      <p:sp>
        <p:nvSpPr>
          <p:cNvPr id="12" name="Rectangle 2"/>
          <p:cNvSpPr txBox="1">
            <a:spLocks noChangeArrowheads="1"/>
          </p:cNvSpPr>
          <p:nvPr/>
        </p:nvSpPr>
        <p:spPr>
          <a:xfrm>
            <a:off x="1950929" y="1418573"/>
            <a:ext cx="6415889" cy="85725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o-RO" sz="3000" b="1" dirty="0">
                <a:effectLst>
                  <a:outerShdw blurRad="38100" dist="38100" dir="2700000" algn="tl">
                    <a:srgbClr val="000000">
                      <a:alpha val="43137"/>
                    </a:srgbClr>
                  </a:outerShdw>
                </a:effectLst>
                <a:latin typeface="+mn-lt"/>
              </a:rPr>
              <a:t>PROCEDURI DE</a:t>
            </a:r>
            <a:br>
              <a:rPr lang="ro-RO" sz="3000" b="1" dirty="0">
                <a:effectLst>
                  <a:outerShdw blurRad="38100" dist="38100" dir="2700000" algn="tl">
                    <a:srgbClr val="000000">
                      <a:alpha val="43137"/>
                    </a:srgbClr>
                  </a:outerShdw>
                </a:effectLst>
                <a:latin typeface="+mn-lt"/>
              </a:rPr>
            </a:br>
            <a:r>
              <a:rPr lang="ro-RO" sz="3000" b="1" dirty="0">
                <a:effectLst>
                  <a:outerShdw blurRad="38100" dist="38100" dir="2700000" algn="tl">
                    <a:srgbClr val="000000">
                      <a:alpha val="43137"/>
                    </a:srgbClr>
                  </a:outerShdw>
                </a:effectLst>
                <a:latin typeface="+mn-lt"/>
              </a:rPr>
              <a:t>COLECTARE-MONITORIZARE-EVIDENȚĂ</a:t>
            </a:r>
            <a:endParaRPr lang="en-US" sz="30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720991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366818"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11" name="Rectangle 10"/>
          <p:cNvSpPr/>
          <p:nvPr/>
        </p:nvSpPr>
        <p:spPr>
          <a:xfrm>
            <a:off x="-15871"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pic>
        <p:nvPicPr>
          <p:cNvPr id="4" name="Picture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r="15389" b="14876"/>
          <a:stretch/>
        </p:blipFill>
        <p:spPr>
          <a:xfrm>
            <a:off x="199500" y="1101508"/>
            <a:ext cx="1750861" cy="11743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2"/>
          <p:cNvSpPr txBox="1">
            <a:spLocks noChangeArrowheads="1"/>
          </p:cNvSpPr>
          <p:nvPr/>
        </p:nvSpPr>
        <p:spPr>
          <a:xfrm rot="16200000">
            <a:off x="-1344774" y="3989955"/>
            <a:ext cx="3422793" cy="40939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defRPr/>
            </a:pPr>
            <a:r>
              <a:rPr lang="ro-RO" sz="2100" b="1" dirty="0">
                <a:solidFill>
                  <a:schemeClr val="bg1"/>
                </a:solidFill>
                <a:effectLst>
                  <a:outerShdw blurRad="38100" dist="38100" dir="2700000" algn="tl">
                    <a:srgbClr val="000000">
                      <a:alpha val="43137"/>
                    </a:srgbClr>
                  </a:outerShdw>
                </a:effectLst>
              </a:rPr>
              <a:t>SELECTĂM, NU AMESTECĂM!</a:t>
            </a:r>
            <a:endParaRPr lang="en-US" sz="2100" b="1" dirty="0">
              <a:solidFill>
                <a:schemeClr val="bg1"/>
              </a:solidFill>
              <a:effectLst>
                <a:outerShdw blurRad="38100" dist="38100" dir="2700000" algn="tl">
                  <a:srgbClr val="000000">
                    <a:alpha val="43137"/>
                  </a:srgbClr>
                </a:outerShdw>
              </a:effectLst>
            </a:endParaRPr>
          </a:p>
        </p:txBody>
      </p:sp>
      <p:sp>
        <p:nvSpPr>
          <p:cNvPr id="7" name="Rectangle 3"/>
          <p:cNvSpPr txBox="1">
            <a:spLocks noChangeArrowheads="1"/>
          </p:cNvSpPr>
          <p:nvPr/>
        </p:nvSpPr>
        <p:spPr>
          <a:xfrm>
            <a:off x="761311" y="2191273"/>
            <a:ext cx="7617701" cy="1794353"/>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450"/>
              </a:spcBef>
              <a:defRPr/>
            </a:pPr>
            <a:r>
              <a:rPr lang="ro-RO" sz="2100" b="1" dirty="0">
                <a:solidFill>
                  <a:srgbClr val="FF0000"/>
                </a:solidFill>
              </a:rPr>
              <a:t>Se vor acorda </a:t>
            </a:r>
            <a:r>
              <a:rPr lang="ro-RO" sz="2700" b="1" u="sng" dirty="0">
                <a:solidFill>
                  <a:srgbClr val="FF0000"/>
                </a:solidFill>
              </a:rPr>
              <a:t>PREMII</a:t>
            </a:r>
            <a:r>
              <a:rPr lang="ro-RO" sz="2100" b="1" dirty="0">
                <a:solidFill>
                  <a:srgbClr val="FF0000"/>
                </a:solidFill>
              </a:rPr>
              <a:t> pentru clasele care selectează corect deșeurile </a:t>
            </a:r>
            <a:r>
              <a:rPr lang="ro-RO" sz="2100" b="1" dirty="0"/>
              <a:t>(</a:t>
            </a:r>
            <a:r>
              <a:rPr lang="ro-RO" sz="2100" b="1" u="sng" dirty="0"/>
              <a:t>fără nici o excepție</a:t>
            </a:r>
            <a:r>
              <a:rPr lang="ro-RO" sz="2100" b="1" dirty="0"/>
              <a:t>)</a:t>
            </a:r>
            <a:endParaRPr lang="ro-RO" sz="2100" b="1" dirty="0">
              <a:solidFill>
                <a:srgbClr val="FF0000"/>
              </a:solidFill>
            </a:endParaRPr>
          </a:p>
          <a:p>
            <a:pPr algn="just">
              <a:lnSpc>
                <a:spcPct val="100000"/>
              </a:lnSpc>
              <a:spcBef>
                <a:spcPts val="450"/>
              </a:spcBef>
              <a:defRPr/>
            </a:pPr>
            <a:r>
              <a:rPr lang="ro-RO" sz="2100" b="1" dirty="0"/>
              <a:t>	- Asociația ”Karpen 2010” va dubla valoarea în bani corespunzătoare cantității de deșeuri colectate pentru acordarea premiilor</a:t>
            </a:r>
          </a:p>
        </p:txBody>
      </p:sp>
      <p:sp>
        <p:nvSpPr>
          <p:cNvPr id="2" name="TextBox 1"/>
          <p:cNvSpPr txBox="1"/>
          <p:nvPr/>
        </p:nvSpPr>
        <p:spPr>
          <a:xfrm>
            <a:off x="1860115" y="865795"/>
            <a:ext cx="6591254" cy="1708160"/>
          </a:xfrm>
          <a:prstGeom prst="rect">
            <a:avLst/>
          </a:prstGeom>
          <a:noFill/>
        </p:spPr>
        <p:txBody>
          <a:bodyPr wrap="square" rtlCol="0">
            <a:spAutoFit/>
          </a:bodyPr>
          <a:lstStyle/>
          <a:p>
            <a:pPr algn="ctr"/>
            <a:r>
              <a:rPr lang="ro-RO" sz="2625" b="1" dirty="0">
                <a:solidFill>
                  <a:srgbClr val="FF0000"/>
                </a:solidFill>
              </a:rPr>
              <a:t>CONSECINȚE ALE RESPECTĂRII/NERESPECTĂRII </a:t>
            </a:r>
            <a:r>
              <a:rPr lang="ro-RO" sz="2625" b="1" dirty="0"/>
              <a:t>PROCEDURILOR DE COLECTARE SELECTIVĂ</a:t>
            </a:r>
            <a:endParaRPr lang="en-US" sz="2625" b="1" dirty="0"/>
          </a:p>
        </p:txBody>
      </p:sp>
      <p:sp>
        <p:nvSpPr>
          <p:cNvPr id="8" name="Rectangle 3"/>
          <p:cNvSpPr txBox="1">
            <a:spLocks noChangeArrowheads="1"/>
          </p:cNvSpPr>
          <p:nvPr/>
        </p:nvSpPr>
        <p:spPr>
          <a:xfrm>
            <a:off x="761311" y="4279206"/>
            <a:ext cx="7617701" cy="1500773"/>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450"/>
              </a:spcBef>
              <a:defRPr/>
            </a:pPr>
            <a:r>
              <a:rPr lang="ro-RO" sz="2100" b="1" dirty="0">
                <a:solidFill>
                  <a:srgbClr val="FF0000"/>
                </a:solidFill>
              </a:rPr>
              <a:t>Se vor aplica </a:t>
            </a:r>
            <a:r>
              <a:rPr lang="ro-RO" sz="2700" b="1" u="sng" dirty="0">
                <a:solidFill>
                  <a:srgbClr val="FF0000"/>
                </a:solidFill>
              </a:rPr>
              <a:t>SANCȚIUNI</a:t>
            </a:r>
            <a:r>
              <a:rPr lang="ro-RO" sz="2100" b="1" dirty="0">
                <a:solidFill>
                  <a:srgbClr val="FF0000"/>
                </a:solidFill>
              </a:rPr>
              <a:t> pentru clasele care nu selectează corect deșeurile</a:t>
            </a:r>
          </a:p>
          <a:p>
            <a:pPr algn="just">
              <a:lnSpc>
                <a:spcPct val="100000"/>
              </a:lnSpc>
              <a:spcBef>
                <a:spcPts val="450"/>
              </a:spcBef>
              <a:defRPr/>
            </a:pPr>
            <a:r>
              <a:rPr lang="ro-RO" sz="2100" b="1" dirty="0"/>
              <a:t>	- vor presta muncă în folosul școlii, supravegheați de către dirigintele clasei</a:t>
            </a:r>
          </a:p>
        </p:txBody>
      </p:sp>
      <p:pic>
        <p:nvPicPr>
          <p:cNvPr id="1032" name="Picture 8" descr="http://www.catavencii.ro/wp-content/uploads/2016/03/like-1024x768.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933" t="5425" r="21548" b="5155"/>
          <a:stretch/>
        </p:blipFill>
        <p:spPr bwMode="auto">
          <a:xfrm>
            <a:off x="8407042" y="2191685"/>
            <a:ext cx="704300" cy="8357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4" name="Picture 10" descr="Imagine similară"/>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2580" r="22128"/>
          <a:stretch/>
        </p:blipFill>
        <p:spPr bwMode="auto">
          <a:xfrm>
            <a:off x="8407042" y="4322636"/>
            <a:ext cx="704300" cy="827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747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366818"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11" name="Rectangle 10"/>
          <p:cNvSpPr/>
          <p:nvPr/>
        </p:nvSpPr>
        <p:spPr>
          <a:xfrm>
            <a:off x="-15871"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pic>
        <p:nvPicPr>
          <p:cNvPr id="4" name="Picture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r="15389" b="14876"/>
          <a:stretch/>
        </p:blipFill>
        <p:spPr>
          <a:xfrm>
            <a:off x="199500" y="1101508"/>
            <a:ext cx="1750861" cy="11743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2"/>
          <p:cNvSpPr txBox="1">
            <a:spLocks noChangeArrowheads="1"/>
          </p:cNvSpPr>
          <p:nvPr/>
        </p:nvSpPr>
        <p:spPr>
          <a:xfrm rot="16200000">
            <a:off x="-1344774" y="3989955"/>
            <a:ext cx="3422793" cy="40939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defRPr/>
            </a:pPr>
            <a:r>
              <a:rPr lang="ro-RO" sz="2100" b="1" dirty="0">
                <a:solidFill>
                  <a:schemeClr val="bg1"/>
                </a:solidFill>
                <a:effectLst>
                  <a:outerShdw blurRad="38100" dist="38100" dir="2700000" algn="tl">
                    <a:srgbClr val="000000">
                      <a:alpha val="43137"/>
                    </a:srgbClr>
                  </a:outerShdw>
                </a:effectLst>
              </a:rPr>
              <a:t>SELECTĂM, NU AMESTECĂM!</a:t>
            </a:r>
            <a:endParaRPr lang="en-US" sz="2100" b="1" dirty="0">
              <a:solidFill>
                <a:schemeClr val="bg1"/>
              </a:solidFill>
              <a:effectLst>
                <a:outerShdw blurRad="38100" dist="38100" dir="2700000" algn="tl">
                  <a:srgbClr val="000000">
                    <a:alpha val="43137"/>
                  </a:srgbClr>
                </a:outerShdw>
              </a:effectLst>
            </a:endParaRPr>
          </a:p>
        </p:txBody>
      </p:sp>
      <p:sp>
        <p:nvSpPr>
          <p:cNvPr id="2" name="TextBox 1"/>
          <p:cNvSpPr txBox="1"/>
          <p:nvPr/>
        </p:nvSpPr>
        <p:spPr>
          <a:xfrm>
            <a:off x="2354325" y="461325"/>
            <a:ext cx="5608529" cy="1338828"/>
          </a:xfrm>
          <a:prstGeom prst="rect">
            <a:avLst/>
          </a:prstGeom>
          <a:noFill/>
        </p:spPr>
        <p:txBody>
          <a:bodyPr wrap="square" rtlCol="0">
            <a:spAutoFit/>
          </a:bodyPr>
          <a:lstStyle/>
          <a:p>
            <a:pPr algn="ctr"/>
            <a:r>
              <a:rPr lang="ro-RO" sz="4050" b="1" dirty="0">
                <a:effectLst>
                  <a:outerShdw blurRad="38100" dist="38100" dir="2700000" algn="tl">
                    <a:srgbClr val="000000">
                      <a:alpha val="43137"/>
                    </a:srgbClr>
                  </a:outerShdw>
                </a:effectLst>
              </a:rPr>
              <a:t>REGULI PENTRU ELEVI</a:t>
            </a:r>
            <a:endParaRPr lang="en-US" sz="4050" b="1" dirty="0">
              <a:effectLst>
                <a:outerShdw blurRad="38100" dist="38100" dir="2700000" algn="tl">
                  <a:srgbClr val="000000">
                    <a:alpha val="43137"/>
                  </a:srgbClr>
                </a:outerShdw>
              </a:effectLst>
            </a:endParaRPr>
          </a:p>
        </p:txBody>
      </p:sp>
      <p:sp>
        <p:nvSpPr>
          <p:cNvPr id="3" name="TextBox 2"/>
          <p:cNvSpPr txBox="1"/>
          <p:nvPr/>
        </p:nvSpPr>
        <p:spPr>
          <a:xfrm>
            <a:off x="848160" y="1751068"/>
            <a:ext cx="7431808" cy="4154984"/>
          </a:xfrm>
          <a:prstGeom prst="rect">
            <a:avLst/>
          </a:prstGeom>
          <a:noFill/>
        </p:spPr>
        <p:txBody>
          <a:bodyPr wrap="square" lIns="0" tIns="0" rIns="0" bIns="0" rtlCol="0">
            <a:spAutoFit/>
          </a:bodyPr>
          <a:lstStyle/>
          <a:p>
            <a:pPr marL="1628775" lvl="8" indent="-257175" algn="just">
              <a:lnSpc>
                <a:spcPct val="150000"/>
              </a:lnSpc>
              <a:buFontTx/>
              <a:buChar char="-"/>
            </a:pPr>
            <a:r>
              <a:rPr lang="ro-RO" sz="2250" dirty="0"/>
              <a:t>Elevii au obligativitatea să arunce gunoiul respectând normele de selectare al deșeurilor</a:t>
            </a:r>
          </a:p>
          <a:p>
            <a:pPr marL="257175" lvl="4" indent="-257175" algn="just">
              <a:lnSpc>
                <a:spcPct val="150000"/>
              </a:lnSpc>
              <a:buFontTx/>
              <a:buChar char="-"/>
            </a:pPr>
            <a:r>
              <a:rPr lang="ro-RO" sz="2250" dirty="0"/>
              <a:t>Vor sprijini colegul desemnat de diriginte să urmărească corectitudinea selectării deșeurilor</a:t>
            </a:r>
          </a:p>
          <a:p>
            <a:pPr marL="257175" lvl="4" indent="-257175" algn="just">
              <a:lnSpc>
                <a:spcPct val="150000"/>
              </a:lnSpc>
              <a:buFontTx/>
              <a:buChar char="-"/>
            </a:pPr>
            <a:r>
              <a:rPr lang="ro-RO" sz="2250" dirty="0"/>
              <a:t>Vor solicita cântărirea de către persoanele desemnate cu monitorizarea-evidența acestora în cazul umplerii mai rapide a unuia dintre coșurile cu deșeuri reciclabile înainte de verificarea săptămânală</a:t>
            </a:r>
          </a:p>
        </p:txBody>
      </p:sp>
    </p:spTree>
    <p:extLst>
      <p:ext uri="{BB962C8B-B14F-4D97-AF65-F5344CB8AC3E}">
        <p14:creationId xmlns:p14="http://schemas.microsoft.com/office/powerpoint/2010/main" val="2768872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366818"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11" name="Rectangle 10"/>
          <p:cNvSpPr/>
          <p:nvPr/>
        </p:nvSpPr>
        <p:spPr>
          <a:xfrm>
            <a:off x="-15871"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pic>
        <p:nvPicPr>
          <p:cNvPr id="4" name="Picture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r="15389" b="14876"/>
          <a:stretch/>
        </p:blipFill>
        <p:spPr>
          <a:xfrm>
            <a:off x="199500" y="1101508"/>
            <a:ext cx="1750861" cy="11743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2"/>
          <p:cNvSpPr txBox="1">
            <a:spLocks noChangeArrowheads="1"/>
          </p:cNvSpPr>
          <p:nvPr/>
        </p:nvSpPr>
        <p:spPr>
          <a:xfrm rot="16200000">
            <a:off x="-1344774" y="3989955"/>
            <a:ext cx="3422793" cy="40939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defRPr/>
            </a:pPr>
            <a:r>
              <a:rPr lang="ro-RO" sz="2100" b="1" dirty="0">
                <a:solidFill>
                  <a:schemeClr val="bg1"/>
                </a:solidFill>
                <a:effectLst>
                  <a:outerShdw blurRad="38100" dist="38100" dir="2700000" algn="tl">
                    <a:srgbClr val="000000">
                      <a:alpha val="43137"/>
                    </a:srgbClr>
                  </a:outerShdw>
                </a:effectLst>
              </a:rPr>
              <a:t>SELECTĂM, NU AMESTECĂM!</a:t>
            </a:r>
            <a:endParaRPr lang="en-US" sz="2100" b="1" dirty="0">
              <a:solidFill>
                <a:schemeClr val="bg1"/>
              </a:solidFill>
              <a:effectLst>
                <a:outerShdw blurRad="38100" dist="38100" dir="2700000" algn="tl">
                  <a:srgbClr val="000000">
                    <a:alpha val="43137"/>
                  </a:srgbClr>
                </a:outerShdw>
              </a:effectLst>
            </a:endParaRPr>
          </a:p>
        </p:txBody>
      </p:sp>
      <p:sp>
        <p:nvSpPr>
          <p:cNvPr id="2" name="TextBox 1"/>
          <p:cNvSpPr txBox="1"/>
          <p:nvPr/>
        </p:nvSpPr>
        <p:spPr>
          <a:xfrm>
            <a:off x="1672390" y="857911"/>
            <a:ext cx="7297911" cy="1107996"/>
          </a:xfrm>
          <a:prstGeom prst="rect">
            <a:avLst/>
          </a:prstGeom>
          <a:noFill/>
        </p:spPr>
        <p:txBody>
          <a:bodyPr wrap="square" rtlCol="0">
            <a:spAutoFit/>
          </a:bodyPr>
          <a:lstStyle/>
          <a:p>
            <a:pPr algn="ctr"/>
            <a:r>
              <a:rPr lang="ro-RO" sz="3300" b="1" dirty="0">
                <a:effectLst>
                  <a:outerShdw blurRad="38100" dist="38100" dir="2700000" algn="tl">
                    <a:srgbClr val="000000">
                      <a:alpha val="43137"/>
                    </a:srgbClr>
                  </a:outerShdw>
                </a:effectLst>
              </a:rPr>
              <a:t>REGULI PENTRU PROFESORI/DIRIGINȚI/ANGAJAȚI</a:t>
            </a:r>
            <a:endParaRPr lang="en-US" sz="3300" b="1" dirty="0">
              <a:effectLst>
                <a:outerShdw blurRad="38100" dist="38100" dir="2700000" algn="tl">
                  <a:srgbClr val="000000">
                    <a:alpha val="43137"/>
                  </a:srgbClr>
                </a:outerShdw>
              </a:effectLst>
            </a:endParaRPr>
          </a:p>
        </p:txBody>
      </p:sp>
      <p:sp>
        <p:nvSpPr>
          <p:cNvPr id="3" name="TextBox 2"/>
          <p:cNvSpPr txBox="1"/>
          <p:nvPr/>
        </p:nvSpPr>
        <p:spPr>
          <a:xfrm>
            <a:off x="848160" y="2623932"/>
            <a:ext cx="7431808" cy="3000821"/>
          </a:xfrm>
          <a:prstGeom prst="rect">
            <a:avLst/>
          </a:prstGeom>
          <a:noFill/>
        </p:spPr>
        <p:txBody>
          <a:bodyPr wrap="square" lIns="0" tIns="0" rIns="0" bIns="0" rtlCol="0">
            <a:spAutoFit/>
          </a:bodyPr>
          <a:lstStyle/>
          <a:p>
            <a:pPr marL="428625" indent="-428625" algn="just">
              <a:spcAft>
                <a:spcPts val="900"/>
              </a:spcAft>
              <a:buFontTx/>
              <a:buChar char="-"/>
            </a:pPr>
            <a:r>
              <a:rPr lang="ro-RO" sz="2250" dirty="0"/>
              <a:t>Va permite verificarea corectitudinii selectării deșeurilor / cântărirea / centralizarea / transportul cantităților colectate </a:t>
            </a:r>
            <a:r>
              <a:rPr lang="ro-RO" sz="2250" b="1" dirty="0"/>
              <a:t>în timpul orelor de curs</a:t>
            </a:r>
          </a:p>
          <a:p>
            <a:pPr marL="428625" indent="-428625" algn="just">
              <a:spcAft>
                <a:spcPts val="900"/>
              </a:spcAft>
              <a:buFontTx/>
              <a:buChar char="-"/>
            </a:pPr>
            <a:r>
              <a:rPr lang="ro-RO" sz="2250" dirty="0"/>
              <a:t>Dirigintele clasei va desemna un responsabil cu selecția deșeurilor care va sprijini persoana ce va monitoriza/ centraliza / ține evidența cantităților de deșeuri colectate</a:t>
            </a:r>
          </a:p>
          <a:p>
            <a:pPr marL="428625" indent="-428625" algn="just">
              <a:spcAft>
                <a:spcPts val="900"/>
              </a:spcAft>
              <a:buFontTx/>
              <a:buChar char="-"/>
            </a:pPr>
            <a:r>
              <a:rPr lang="ro-RO" sz="2250" dirty="0"/>
              <a:t>Va monitoriza permanent selectarea corectă a deșeurilor din sala sa de clasă / atelier / laborator /cabinet</a:t>
            </a:r>
            <a:endParaRPr lang="ro-RO" sz="2250" b="1" dirty="0"/>
          </a:p>
        </p:txBody>
      </p:sp>
    </p:spTree>
    <p:extLst>
      <p:ext uri="{BB962C8B-B14F-4D97-AF65-F5344CB8AC3E}">
        <p14:creationId xmlns:p14="http://schemas.microsoft.com/office/powerpoint/2010/main" val="3532309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366818"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11" name="Rectangle 10"/>
          <p:cNvSpPr/>
          <p:nvPr/>
        </p:nvSpPr>
        <p:spPr>
          <a:xfrm>
            <a:off x="-15871"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pic>
        <p:nvPicPr>
          <p:cNvPr id="4" name="Picture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r="15389" b="14876"/>
          <a:stretch/>
        </p:blipFill>
        <p:spPr>
          <a:xfrm>
            <a:off x="199500" y="1101508"/>
            <a:ext cx="1750861" cy="11743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2"/>
          <p:cNvSpPr txBox="1">
            <a:spLocks noChangeArrowheads="1"/>
          </p:cNvSpPr>
          <p:nvPr/>
        </p:nvSpPr>
        <p:spPr>
          <a:xfrm rot="16200000">
            <a:off x="-1344774" y="3989955"/>
            <a:ext cx="3422793" cy="40939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defRPr/>
            </a:pPr>
            <a:r>
              <a:rPr lang="ro-RO" sz="2100" b="1" dirty="0">
                <a:solidFill>
                  <a:schemeClr val="bg1"/>
                </a:solidFill>
                <a:effectLst>
                  <a:outerShdw blurRad="38100" dist="38100" dir="2700000" algn="tl">
                    <a:srgbClr val="000000">
                      <a:alpha val="43137"/>
                    </a:srgbClr>
                  </a:outerShdw>
                </a:effectLst>
              </a:rPr>
              <a:t>SELECTĂM, NU AMESTECĂM!</a:t>
            </a:r>
            <a:endParaRPr lang="en-US" sz="2100" b="1" dirty="0">
              <a:solidFill>
                <a:schemeClr val="bg1"/>
              </a:solidFill>
              <a:effectLst>
                <a:outerShdw blurRad="38100" dist="38100" dir="2700000" algn="tl">
                  <a:srgbClr val="000000">
                    <a:alpha val="43137"/>
                  </a:srgbClr>
                </a:outerShdw>
              </a:effectLst>
            </a:endParaRPr>
          </a:p>
        </p:txBody>
      </p:sp>
      <p:sp>
        <p:nvSpPr>
          <p:cNvPr id="2" name="TextBox 1"/>
          <p:cNvSpPr txBox="1"/>
          <p:nvPr/>
        </p:nvSpPr>
        <p:spPr>
          <a:xfrm>
            <a:off x="1672390" y="857911"/>
            <a:ext cx="7297911" cy="1107996"/>
          </a:xfrm>
          <a:prstGeom prst="rect">
            <a:avLst/>
          </a:prstGeom>
          <a:noFill/>
        </p:spPr>
        <p:txBody>
          <a:bodyPr wrap="square" rtlCol="0">
            <a:spAutoFit/>
          </a:bodyPr>
          <a:lstStyle/>
          <a:p>
            <a:pPr algn="ctr"/>
            <a:r>
              <a:rPr lang="ro-RO" sz="3300" b="1" dirty="0">
                <a:effectLst>
                  <a:outerShdw blurRad="38100" dist="38100" dir="2700000" algn="tl">
                    <a:srgbClr val="000000">
                      <a:alpha val="43137"/>
                    </a:srgbClr>
                  </a:outerShdw>
                </a:effectLst>
              </a:rPr>
              <a:t>REGULI PENTRU PROFESORI/DIRIGINȚI/ANGAJAȚI</a:t>
            </a:r>
            <a:endParaRPr lang="en-US" sz="3300" b="1" dirty="0">
              <a:effectLst>
                <a:outerShdw blurRad="38100" dist="38100" dir="2700000" algn="tl">
                  <a:srgbClr val="000000">
                    <a:alpha val="43137"/>
                  </a:srgbClr>
                </a:outerShdw>
              </a:effectLst>
            </a:endParaRPr>
          </a:p>
        </p:txBody>
      </p:sp>
      <p:sp>
        <p:nvSpPr>
          <p:cNvPr id="3" name="TextBox 2"/>
          <p:cNvSpPr txBox="1"/>
          <p:nvPr/>
        </p:nvSpPr>
        <p:spPr>
          <a:xfrm>
            <a:off x="860192" y="2727561"/>
            <a:ext cx="7431808" cy="2885405"/>
          </a:xfrm>
          <a:prstGeom prst="rect">
            <a:avLst/>
          </a:prstGeom>
          <a:noFill/>
        </p:spPr>
        <p:txBody>
          <a:bodyPr wrap="square" lIns="0" tIns="0" rIns="0" bIns="0" rtlCol="0">
            <a:spAutoFit/>
          </a:bodyPr>
          <a:lstStyle/>
          <a:p>
            <a:pPr marL="428625" indent="-428625" algn="just">
              <a:spcAft>
                <a:spcPts val="900"/>
              </a:spcAft>
              <a:buFontTx/>
              <a:buChar char="-"/>
            </a:pPr>
            <a:r>
              <a:rPr lang="ro-RO" sz="2250" dirty="0"/>
              <a:t>În cazul nerespectării normelor europene de selecție al deșeurilor în sala sa de clasă / atelier / laborator / cabinet (cu abatere de orice fel), dirigintele/profesorul va însoți/monitoriza/organiza clasa de elevi în timp ce aceștia vor presta muncă în folosul școlii</a:t>
            </a:r>
          </a:p>
          <a:p>
            <a:pPr marL="428625" indent="-428625" algn="just">
              <a:spcAft>
                <a:spcPts val="900"/>
              </a:spcAft>
              <a:buFontTx/>
              <a:buChar char="-"/>
            </a:pPr>
            <a:r>
              <a:rPr lang="ro-RO" sz="2250" dirty="0"/>
              <a:t>În anexe și laboratoare / arii curriculare / săli clasă / cabinete / ateliere toți angajații vor respecta aceleași norme europene pentru selectarea corectă a deșeurilor</a:t>
            </a:r>
          </a:p>
        </p:txBody>
      </p:sp>
    </p:spTree>
    <p:extLst>
      <p:ext uri="{BB962C8B-B14F-4D97-AF65-F5344CB8AC3E}">
        <p14:creationId xmlns:p14="http://schemas.microsoft.com/office/powerpoint/2010/main" val="318450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366818"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11" name="Rectangle 10"/>
          <p:cNvSpPr/>
          <p:nvPr/>
        </p:nvSpPr>
        <p:spPr>
          <a:xfrm>
            <a:off x="-15871" y="857250"/>
            <a:ext cx="777182" cy="51435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pic>
        <p:nvPicPr>
          <p:cNvPr id="4" name="Picture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r="15389" b="14876"/>
          <a:stretch/>
        </p:blipFill>
        <p:spPr>
          <a:xfrm>
            <a:off x="691066" y="857250"/>
            <a:ext cx="7688847" cy="5156965"/>
          </a:xfrm>
          <a:prstGeom prst="rect">
            <a:avLst/>
          </a:prstGeom>
        </p:spPr>
      </p:pic>
      <p:sp>
        <p:nvSpPr>
          <p:cNvPr id="5" name="Rectangle 2"/>
          <p:cNvSpPr txBox="1">
            <a:spLocks noChangeArrowheads="1"/>
          </p:cNvSpPr>
          <p:nvPr/>
        </p:nvSpPr>
        <p:spPr>
          <a:xfrm>
            <a:off x="727160" y="2917397"/>
            <a:ext cx="7618602" cy="2766060"/>
          </a:xfrm>
          <a:prstGeom prst="rect">
            <a:avLst/>
          </a:prstGeom>
        </p:spPr>
        <p:txBody>
          <a:bodyPr vert="horz" lIns="68580" tIns="34290" rIns="68580" bIns="3429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4000"/>
              </a:lnSpc>
            </a:pPr>
            <a:r>
              <a:rPr lang="ro-RO" altLang="zh-CN" sz="4500" b="1" dirty="0"/>
              <a:t>MULȚUMIM</a:t>
            </a:r>
            <a:br>
              <a:rPr lang="ro-RO" altLang="zh-CN" sz="4500" b="1" dirty="0"/>
            </a:br>
            <a:r>
              <a:rPr lang="ro-RO" altLang="zh-CN" sz="4500" b="1" dirty="0"/>
              <a:t>CĂ DORIȚI SĂ AVEM UN MEDIU MAI SĂNĂTOS ȘI MAI CURAT</a:t>
            </a:r>
            <a:r>
              <a:rPr lang="zh-CN" altLang="en-US" sz="4500" b="1" dirty="0"/>
              <a:t>!!</a:t>
            </a:r>
          </a:p>
        </p:txBody>
      </p:sp>
      <p:sp>
        <p:nvSpPr>
          <p:cNvPr id="7" name="Rectangle 2"/>
          <p:cNvSpPr txBox="1">
            <a:spLocks noChangeArrowheads="1"/>
          </p:cNvSpPr>
          <p:nvPr/>
        </p:nvSpPr>
        <p:spPr>
          <a:xfrm>
            <a:off x="1923536" y="1158040"/>
            <a:ext cx="5512664" cy="151812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defRPr/>
            </a:pPr>
            <a:r>
              <a:rPr lang="ro-RO" sz="4950" b="1" dirty="0">
                <a:solidFill>
                  <a:schemeClr val="accent6">
                    <a:lumMod val="75000"/>
                  </a:schemeClr>
                </a:solidFill>
                <a:effectLst>
                  <a:outerShdw blurRad="38100" dist="38100" dir="2700000" algn="tl">
                    <a:srgbClr val="000000">
                      <a:alpha val="43137"/>
                    </a:srgbClr>
                  </a:outerShdw>
                </a:effectLst>
                <a:latin typeface="+mn-lt"/>
              </a:rPr>
              <a:t>SELECTĂM,</a:t>
            </a:r>
            <a:br>
              <a:rPr lang="ro-RO" sz="4950" b="1" dirty="0">
                <a:solidFill>
                  <a:schemeClr val="accent6">
                    <a:lumMod val="75000"/>
                  </a:schemeClr>
                </a:solidFill>
                <a:effectLst>
                  <a:outerShdw blurRad="38100" dist="38100" dir="2700000" algn="tl">
                    <a:srgbClr val="000000">
                      <a:alpha val="43137"/>
                    </a:srgbClr>
                  </a:outerShdw>
                </a:effectLst>
                <a:latin typeface="+mn-lt"/>
              </a:rPr>
            </a:br>
            <a:r>
              <a:rPr lang="ro-RO" sz="4950" b="1" dirty="0">
                <a:solidFill>
                  <a:schemeClr val="accent6">
                    <a:lumMod val="75000"/>
                  </a:schemeClr>
                </a:solidFill>
                <a:effectLst>
                  <a:outerShdw blurRad="38100" dist="38100" dir="2700000" algn="tl">
                    <a:srgbClr val="000000">
                      <a:alpha val="43137"/>
                    </a:srgbClr>
                  </a:outerShdw>
                </a:effectLst>
                <a:latin typeface="+mn-lt"/>
              </a:rPr>
              <a:t>NU AMESTECĂM!</a:t>
            </a:r>
            <a:endParaRPr lang="en-US" sz="4950" b="1" dirty="0">
              <a:solidFill>
                <a:schemeClr val="accent6">
                  <a:lumMod val="75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257226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Priorități pentru </a:t>
            </a:r>
            <a:r>
              <a:rPr lang="en-US" dirty="0" err="1" smtClean="0"/>
              <a:t>acest</a:t>
            </a:r>
            <a:r>
              <a:rPr lang="ro-RO" dirty="0" smtClean="0"/>
              <a:t> </a:t>
            </a:r>
            <a:r>
              <a:rPr lang="ro-RO" dirty="0"/>
              <a:t>an școlar</a:t>
            </a:r>
          </a:p>
        </p:txBody>
      </p:sp>
      <p:sp>
        <p:nvSpPr>
          <p:cNvPr id="3" name="Substituent conținut 2"/>
          <p:cNvSpPr>
            <a:spLocks noGrp="1"/>
          </p:cNvSpPr>
          <p:nvPr>
            <p:ph idx="1"/>
          </p:nvPr>
        </p:nvSpPr>
        <p:spPr/>
        <p:txBody>
          <a:bodyPr/>
          <a:lstStyle/>
          <a:p>
            <a:r>
              <a:rPr lang="ro-RO" dirty="0" smtClean="0"/>
              <a:t>promovarea </a:t>
            </a:r>
            <a:r>
              <a:rPr lang="ro-RO" dirty="0"/>
              <a:t>ofertei educaționale prin activități demonstrative oferite elevilor de clasa a VIII </a:t>
            </a:r>
            <a:r>
              <a:rPr lang="ro-RO" dirty="0" smtClean="0"/>
              <a:t>a</a:t>
            </a:r>
            <a:r>
              <a:rPr lang="en-US" dirty="0" smtClean="0"/>
              <a:t>, </a:t>
            </a:r>
            <a:r>
              <a:rPr lang="en-US" dirty="0" err="1" smtClean="0"/>
              <a:t>inclusiv</a:t>
            </a:r>
            <a:r>
              <a:rPr lang="en-US" dirty="0" smtClean="0"/>
              <a:t> </a:t>
            </a:r>
            <a:r>
              <a:rPr lang="en-US" dirty="0" err="1" smtClean="0"/>
              <a:t>prin</a:t>
            </a:r>
            <a:r>
              <a:rPr lang="en-US" dirty="0" smtClean="0"/>
              <a:t> </a:t>
            </a:r>
            <a:r>
              <a:rPr lang="en-US" dirty="0" err="1" smtClean="0"/>
              <a:t>participarea</a:t>
            </a:r>
            <a:r>
              <a:rPr lang="en-US" dirty="0" smtClean="0"/>
              <a:t> p</a:t>
            </a:r>
            <a:r>
              <a:rPr lang="ro-RO" dirty="0" err="1" smtClean="0"/>
              <a:t>ărinţilor</a:t>
            </a:r>
            <a:r>
              <a:rPr lang="ro-RO" dirty="0" smtClean="0"/>
              <a:t> la </a:t>
            </a:r>
            <a:r>
              <a:rPr lang="ro-RO" dirty="0" err="1" smtClean="0"/>
              <a:t>conferinţe</a:t>
            </a:r>
            <a:r>
              <a:rPr lang="ro-RO" dirty="0" smtClean="0"/>
              <a:t>, vizite în </a:t>
            </a:r>
            <a:r>
              <a:rPr lang="ro-RO" dirty="0" err="1" smtClean="0"/>
              <a:t>şcoli</a:t>
            </a:r>
            <a:endParaRPr lang="ro-RO" dirty="0"/>
          </a:p>
          <a:p>
            <a:r>
              <a:rPr lang="ro-RO" dirty="0" smtClean="0"/>
              <a:t>dotarea cu echipamente </a:t>
            </a:r>
            <a:r>
              <a:rPr lang="ro-RO" dirty="0" err="1" smtClean="0"/>
              <a:t>IT&amp;Audio</a:t>
            </a:r>
            <a:r>
              <a:rPr lang="ro-RO" dirty="0" smtClean="0"/>
              <a:t> video</a:t>
            </a:r>
          </a:p>
          <a:p>
            <a:r>
              <a:rPr lang="ro-RO" dirty="0" smtClean="0"/>
              <a:t>premierea elevilor merituoși</a:t>
            </a:r>
          </a:p>
          <a:p>
            <a:r>
              <a:rPr lang="ro-RO" dirty="0" smtClean="0"/>
              <a:t>susținerea înscrierilor și participărilor la concursuri, simpozioane, activități</a:t>
            </a:r>
          </a:p>
          <a:p>
            <a:r>
              <a:rPr lang="ro-RO" dirty="0" smtClean="0"/>
              <a:t>susținerea cazurilor sociale</a:t>
            </a:r>
          </a:p>
        </p:txBody>
      </p:sp>
    </p:spTree>
    <p:extLst>
      <p:ext uri="{BB962C8B-B14F-4D97-AF65-F5344CB8AC3E}">
        <p14:creationId xmlns:p14="http://schemas.microsoft.com/office/powerpoint/2010/main" val="4011376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fontScale="90000"/>
          </a:bodyPr>
          <a:lstStyle/>
          <a:p>
            <a:r>
              <a:rPr lang="ro-RO" sz="2000" dirty="0"/>
              <a:t>1. Prezentarea aspectelor esențiale din raportul privind starea învățământului la Colegiul Karpen pentru anul școlar trecut </a:t>
            </a:r>
            <a:r>
              <a:rPr lang="en-US" sz="2000" dirty="0" smtClean="0"/>
              <a:t>– </a:t>
            </a:r>
            <a:r>
              <a:rPr lang="en-US" sz="2000" dirty="0" err="1" smtClean="0"/>
              <a:t>diseminarea</a:t>
            </a:r>
            <a:r>
              <a:rPr lang="en-US" sz="2000" dirty="0" smtClean="0"/>
              <a:t> </a:t>
            </a:r>
            <a:r>
              <a:rPr lang="en-US" sz="2000" dirty="0" err="1" smtClean="0"/>
              <a:t>rezultatelor</a:t>
            </a:r>
            <a:r>
              <a:rPr lang="en-US" sz="2000" dirty="0" smtClean="0"/>
              <a:t> la </a:t>
            </a:r>
            <a:r>
              <a:rPr lang="en-US" sz="2000" dirty="0" err="1" smtClean="0"/>
              <a:t>examenul</a:t>
            </a:r>
            <a:r>
              <a:rPr lang="en-US" sz="2000" dirty="0" smtClean="0"/>
              <a:t> de </a:t>
            </a:r>
            <a:r>
              <a:rPr lang="en-US" sz="2000" dirty="0" err="1" smtClean="0"/>
              <a:t>bacalaureat</a:t>
            </a:r>
            <a:r>
              <a:rPr lang="ro-RO" sz="2000" dirty="0"/>
              <a:t/>
            </a:r>
            <a:br>
              <a:rPr lang="ro-RO" sz="2000" dirty="0"/>
            </a:br>
            <a:endParaRPr lang="ro-RO" sz="2000" dirty="0"/>
          </a:p>
        </p:txBody>
      </p:sp>
      <p:graphicFrame>
        <p:nvGraphicFramePr>
          <p:cNvPr id="4" name="Table 3"/>
          <p:cNvGraphicFramePr>
            <a:graphicFrameLocks noGrp="1"/>
          </p:cNvGraphicFramePr>
          <p:nvPr>
            <p:extLst>
              <p:ext uri="{D42A27DB-BD31-4B8C-83A1-F6EECF244321}">
                <p14:modId xmlns:p14="http://schemas.microsoft.com/office/powerpoint/2010/main" val="2384568638"/>
              </p:ext>
            </p:extLst>
          </p:nvPr>
        </p:nvGraphicFramePr>
        <p:xfrm>
          <a:off x="323528" y="1628805"/>
          <a:ext cx="8610922" cy="3776854"/>
        </p:xfrm>
        <a:graphic>
          <a:graphicData uri="http://schemas.openxmlformats.org/drawingml/2006/table">
            <a:tbl>
              <a:tblPr/>
              <a:tblGrid>
                <a:gridCol w="281863"/>
                <a:gridCol w="521447"/>
                <a:gridCol w="2931377"/>
                <a:gridCol w="521447"/>
                <a:gridCol w="803310"/>
                <a:gridCol w="676472"/>
                <a:gridCol w="676472"/>
                <a:gridCol w="845590"/>
                <a:gridCol w="676472"/>
                <a:gridCol w="676472"/>
              </a:tblGrid>
              <a:tr h="1687531">
                <a:tc>
                  <a:txBody>
                    <a:bodyPr/>
                    <a:lstStyle/>
                    <a:p>
                      <a:pPr algn="ctr" fontAlgn="b"/>
                      <a:r>
                        <a:rPr lang="en-US" sz="1200" b="1" i="0" u="none" strike="noStrike" dirty="0" err="1">
                          <a:solidFill>
                            <a:srgbClr val="000000"/>
                          </a:solidFill>
                          <a:effectLst/>
                          <a:latin typeface="Calibri" panose="020F0502020204030204" pitchFamily="34" charset="0"/>
                        </a:rPr>
                        <a:t>Nr</a:t>
                      </a:r>
                      <a:r>
                        <a:rPr lang="en-US" sz="1200" b="1" i="0" u="none" strike="noStrike" dirty="0">
                          <a:solidFill>
                            <a:srgbClr val="000000"/>
                          </a:solidFill>
                          <a:effectLst/>
                          <a:latin typeface="Calibri" panose="020F0502020204030204" pitchFamily="34" charset="0"/>
                        </a:rPr>
                        <a:t>.</a:t>
                      </a:r>
                      <a:br>
                        <a:rPr lang="en-US" sz="1200" b="1" i="0" u="none" strike="noStrike" dirty="0">
                          <a:solidFill>
                            <a:srgbClr val="000000"/>
                          </a:solidFill>
                          <a:effectLst/>
                          <a:latin typeface="Calibri" panose="020F0502020204030204" pitchFamily="34" charset="0"/>
                        </a:rPr>
                      </a:br>
                      <a:r>
                        <a:rPr lang="en-US" sz="1200" b="1" i="0" u="none" strike="noStrike" dirty="0" err="1">
                          <a:solidFill>
                            <a:srgbClr val="000000"/>
                          </a:solidFill>
                          <a:effectLst/>
                          <a:latin typeface="Calibri" panose="020F0502020204030204" pitchFamily="34" charset="0"/>
                        </a:rPr>
                        <a:t>crt</a:t>
                      </a:r>
                      <a:r>
                        <a:rPr lang="en-US" sz="1200" b="1" i="0" u="none" strike="noStrike" dirty="0">
                          <a:solidFill>
                            <a:srgbClr val="000000"/>
                          </a:solidFill>
                          <a:effectLst/>
                          <a:latin typeface="Calibri" panose="020F0502020204030204" pitchFamily="34" charset="0"/>
                        </a:rPr>
                        <a:t>.</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Clasa</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Specializare</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Nr.</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elevi/clasă</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Nr. elevi</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 promovati</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Nr. </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elevi înscrisi</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Procent absolventi înscriși la bac din total elevi </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en-US" sz="1200" b="1" i="0" u="none" strike="noStrike">
                          <a:solidFill>
                            <a:srgbClr val="000000"/>
                          </a:solidFill>
                          <a:effectLst/>
                          <a:latin typeface="Calibri" panose="020F0502020204030204" pitchFamily="34" charset="0"/>
                        </a:rPr>
                        <a:t>Nr. </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elevi reusiti Bac</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Procent promovați bac </a:t>
                      </a:r>
                      <a:br>
                        <a:rPr lang="en-US" sz="1200" b="1" i="0" u="none" strike="noStrike">
                          <a:solidFill>
                            <a:srgbClr val="000000"/>
                          </a:solidFill>
                          <a:effectLst/>
                          <a:latin typeface="Calibri" panose="020F0502020204030204" pitchFamily="34" charset="0"/>
                        </a:rPr>
                      </a:br>
                      <a:endParaRPr lang="en-US" sz="1200" b="1" i="0" u="none" strike="noStrike">
                        <a:solidFill>
                          <a:srgbClr val="000000"/>
                        </a:solidFill>
                        <a:effectLst/>
                        <a:latin typeface="Calibri" panose="020F0502020204030204" pitchFamily="34" charset="0"/>
                      </a:endParaRP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Procent </a:t>
                      </a:r>
                      <a:br>
                        <a:rPr lang="en-US" sz="1200" b="1" i="0" u="none" strike="noStrike">
                          <a:solidFill>
                            <a:srgbClr val="000000"/>
                          </a:solidFill>
                          <a:effectLst/>
                          <a:latin typeface="Calibri" panose="020F0502020204030204" pitchFamily="34" charset="0"/>
                        </a:rPr>
                      </a:br>
                      <a:r>
                        <a:rPr lang="en-US" sz="1200" b="1" i="0" u="none" strike="noStrike">
                          <a:solidFill>
                            <a:srgbClr val="000000"/>
                          </a:solidFill>
                          <a:effectLst/>
                          <a:latin typeface="Calibri" panose="020F0502020204030204" pitchFamily="34" charset="0"/>
                        </a:rPr>
                        <a:t>promovați bac din total elevi pe clasă </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2147">
                <a:tc>
                  <a:txBody>
                    <a:bodyPr/>
                    <a:lstStyle/>
                    <a:p>
                      <a:pPr algn="r" fontAlgn="b"/>
                      <a:r>
                        <a:rPr lang="en-US" sz="1400" b="0" i="0" u="none" strike="noStrike" dirty="0">
                          <a:solidFill>
                            <a:srgbClr val="000000"/>
                          </a:solidFill>
                          <a:effectLst/>
                          <a:latin typeface="Calibri" panose="020F0502020204030204" pitchFamily="34" charset="0"/>
                        </a:rPr>
                        <a:t>1</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12A</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Științe sociale</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30</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30</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30</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100%</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en-US" sz="1400" b="0" i="0" u="none" strike="noStrike">
                          <a:solidFill>
                            <a:srgbClr val="000000"/>
                          </a:solidFill>
                          <a:effectLst/>
                          <a:latin typeface="Calibri" panose="020F0502020204030204" pitchFamily="34" charset="0"/>
                        </a:rPr>
                        <a:t>30</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100%</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400" b="0" i="0" u="none" strike="noStrike">
                          <a:solidFill>
                            <a:srgbClr val="000000"/>
                          </a:solidFill>
                          <a:effectLst/>
                          <a:latin typeface="Calibri" panose="020F0502020204030204" pitchFamily="34" charset="0"/>
                        </a:rPr>
                        <a:t>100,00%</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2147">
                <a:tc>
                  <a:txBody>
                    <a:bodyPr/>
                    <a:lstStyle/>
                    <a:p>
                      <a:pPr algn="r" fontAlgn="b"/>
                      <a:r>
                        <a:rPr lang="en-US" sz="1400" b="0" i="0" u="none" strike="noStrike">
                          <a:solidFill>
                            <a:srgbClr val="000000"/>
                          </a:solidFill>
                          <a:effectLst/>
                          <a:latin typeface="Calibri" panose="020F0502020204030204" pitchFamily="34" charset="0"/>
                        </a:rPr>
                        <a:t>2</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12B</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Științe</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sociale</a:t>
                      </a:r>
                      <a:endParaRPr lang="en-US" sz="1400" b="0" i="0" u="none" strike="noStrike" dirty="0">
                        <a:solidFill>
                          <a:srgbClr val="000000"/>
                        </a:solidFill>
                        <a:effectLst/>
                        <a:latin typeface="Calibri" panose="020F0502020204030204" pitchFamily="34" charset="0"/>
                      </a:endParaRP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29</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29</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29</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100%</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en-US" sz="1400" b="0" i="0" u="none" strike="noStrike">
                          <a:solidFill>
                            <a:srgbClr val="000000"/>
                          </a:solidFill>
                          <a:effectLst/>
                          <a:latin typeface="Calibri" panose="020F0502020204030204" pitchFamily="34" charset="0"/>
                        </a:rPr>
                        <a:t>27</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93%</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400" b="0" i="0" u="none" strike="noStrike">
                          <a:solidFill>
                            <a:srgbClr val="000000"/>
                          </a:solidFill>
                          <a:effectLst/>
                          <a:latin typeface="Calibri" panose="020F0502020204030204" pitchFamily="34" charset="0"/>
                        </a:rPr>
                        <a:t>93,10%</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2147">
                <a:tc>
                  <a:txBody>
                    <a:bodyPr/>
                    <a:lstStyle/>
                    <a:p>
                      <a:pPr algn="r" fontAlgn="b"/>
                      <a:r>
                        <a:rPr lang="en-US" sz="1400" b="0" i="0" u="none" strike="noStrike">
                          <a:solidFill>
                            <a:srgbClr val="000000"/>
                          </a:solidFill>
                          <a:effectLst/>
                          <a:latin typeface="Calibri" panose="020F0502020204030204" pitchFamily="34" charset="0"/>
                        </a:rPr>
                        <a:t>3</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12C</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Coafor</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Stilist</a:t>
                      </a:r>
                      <a:endParaRPr lang="en-US" sz="1400" b="0" i="0" u="none" strike="noStrike" dirty="0">
                        <a:solidFill>
                          <a:srgbClr val="000000"/>
                        </a:solidFill>
                        <a:effectLst/>
                        <a:latin typeface="Calibri" panose="020F0502020204030204" pitchFamily="34" charset="0"/>
                      </a:endParaRP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28</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28</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26</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93%</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en-US" sz="1400" b="0" i="0" u="none" strike="noStrike">
                          <a:solidFill>
                            <a:srgbClr val="000000"/>
                          </a:solidFill>
                          <a:effectLst/>
                          <a:latin typeface="Calibri" panose="020F0502020204030204" pitchFamily="34" charset="0"/>
                        </a:rPr>
                        <a:t>21</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81%</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400" b="0" i="0" u="none" strike="noStrike">
                          <a:solidFill>
                            <a:srgbClr val="000000"/>
                          </a:solidFill>
                          <a:effectLst/>
                          <a:latin typeface="Calibri" panose="020F0502020204030204" pitchFamily="34" charset="0"/>
                        </a:rPr>
                        <a:t>75,00%</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2147">
                <a:tc>
                  <a:txBody>
                    <a:bodyPr/>
                    <a:lstStyle/>
                    <a:p>
                      <a:pPr algn="r" fontAlgn="b"/>
                      <a:r>
                        <a:rPr lang="en-US" sz="1400" b="0" i="0" u="none" strike="noStrike">
                          <a:solidFill>
                            <a:srgbClr val="000000"/>
                          </a:solidFill>
                          <a:effectLst/>
                          <a:latin typeface="Calibri" panose="020F0502020204030204" pitchFamily="34" charset="0"/>
                        </a:rPr>
                        <a:t>4</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12D</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Organizator</a:t>
                      </a:r>
                      <a:r>
                        <a:rPr lang="en-US" sz="1400" b="0" i="0" u="none" strike="noStrike" dirty="0">
                          <a:solidFill>
                            <a:srgbClr val="000000"/>
                          </a:solidFill>
                          <a:effectLst/>
                          <a:latin typeface="Calibri" panose="020F0502020204030204" pitchFamily="34" charset="0"/>
                        </a:rPr>
                        <a:t> Banqueting</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29</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29</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17</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59%</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en-US" sz="1400" b="0" i="0" u="none" strike="noStrike">
                          <a:solidFill>
                            <a:srgbClr val="000000"/>
                          </a:solidFill>
                          <a:effectLst/>
                          <a:latin typeface="Calibri" panose="020F0502020204030204" pitchFamily="34" charset="0"/>
                        </a:rPr>
                        <a:t>14</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82%</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400" b="0" i="0" u="none" strike="noStrike">
                          <a:solidFill>
                            <a:srgbClr val="000000"/>
                          </a:solidFill>
                          <a:effectLst/>
                          <a:latin typeface="Calibri" panose="020F0502020204030204" pitchFamily="34" charset="0"/>
                        </a:rPr>
                        <a:t>48,28%</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2147">
                <a:tc>
                  <a:txBody>
                    <a:bodyPr/>
                    <a:lstStyle/>
                    <a:p>
                      <a:pPr algn="r" fontAlgn="b"/>
                      <a:r>
                        <a:rPr lang="en-US" sz="1400" b="0" i="0" u="none" strike="noStrike">
                          <a:solidFill>
                            <a:srgbClr val="000000"/>
                          </a:solidFill>
                          <a:effectLst/>
                          <a:latin typeface="Calibri" panose="020F0502020204030204" pitchFamily="34" charset="0"/>
                        </a:rPr>
                        <a:t>5</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12E</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Tehnician</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în</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activități</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economice</a:t>
                      </a:r>
                      <a:endParaRPr lang="en-US" sz="1400" b="0" i="0" u="none" strike="noStrike" dirty="0">
                        <a:solidFill>
                          <a:srgbClr val="000000"/>
                        </a:solidFill>
                        <a:effectLst/>
                        <a:latin typeface="Calibri" panose="020F0502020204030204" pitchFamily="34" charset="0"/>
                      </a:endParaRP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21</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21</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21</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100%</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en-US" sz="1400" b="0" i="0" u="none" strike="noStrike">
                          <a:solidFill>
                            <a:srgbClr val="000000"/>
                          </a:solidFill>
                          <a:effectLst/>
                          <a:latin typeface="Calibri" panose="020F0502020204030204" pitchFamily="34" charset="0"/>
                        </a:rPr>
                        <a:t>18</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86%</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400" b="0" i="0" u="none" strike="noStrike">
                          <a:solidFill>
                            <a:srgbClr val="000000"/>
                          </a:solidFill>
                          <a:effectLst/>
                          <a:latin typeface="Calibri" panose="020F0502020204030204" pitchFamily="34" charset="0"/>
                        </a:rPr>
                        <a:t>85,71%</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2147">
                <a:tc>
                  <a:txBody>
                    <a:bodyPr/>
                    <a:lstStyle/>
                    <a:p>
                      <a:pPr algn="r" fontAlgn="b"/>
                      <a:r>
                        <a:rPr lang="en-US" sz="1400" b="0" i="0" u="none" strike="noStrike">
                          <a:solidFill>
                            <a:srgbClr val="000000"/>
                          </a:solidFill>
                          <a:effectLst/>
                          <a:latin typeface="Calibri" panose="020F0502020204030204" pitchFamily="34" charset="0"/>
                        </a:rPr>
                        <a:t>6</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12F</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Tehnician în activități economice</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21</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21</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20</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95%</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en-US" sz="1400" b="0" i="0" u="none" strike="noStrike">
                          <a:solidFill>
                            <a:srgbClr val="000000"/>
                          </a:solidFill>
                          <a:effectLst/>
                          <a:latin typeface="Calibri" panose="020F0502020204030204" pitchFamily="34" charset="0"/>
                        </a:rPr>
                        <a:t>14</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70%</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400" b="0" i="0" u="none" strike="noStrike">
                          <a:solidFill>
                            <a:srgbClr val="000000"/>
                          </a:solidFill>
                          <a:effectLst/>
                          <a:latin typeface="Calibri" panose="020F0502020204030204" pitchFamily="34" charset="0"/>
                        </a:rPr>
                        <a:t>66,67%</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2147">
                <a:tc>
                  <a:txBody>
                    <a:bodyPr/>
                    <a:lstStyle/>
                    <a:p>
                      <a:pPr algn="r" fontAlgn="b"/>
                      <a:r>
                        <a:rPr lang="en-US" sz="1400" b="0" i="0" u="none" strike="noStrike">
                          <a:solidFill>
                            <a:srgbClr val="000000"/>
                          </a:solidFill>
                          <a:effectLst/>
                          <a:latin typeface="Calibri" panose="020F0502020204030204" pitchFamily="34" charset="0"/>
                        </a:rPr>
                        <a:t>7</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12G</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effectLst/>
                          <a:latin typeface="Calibri" panose="020F0502020204030204" pitchFamily="34" charset="0"/>
                        </a:rPr>
                        <a:t>Tehnician operator tehnică de calcul</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24</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24</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19</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79%</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en-US" sz="1400" b="0" i="0" u="none" strike="noStrike" dirty="0">
                          <a:solidFill>
                            <a:srgbClr val="000000"/>
                          </a:solidFill>
                          <a:effectLst/>
                          <a:latin typeface="Calibri" panose="020F0502020204030204" pitchFamily="34" charset="0"/>
                        </a:rPr>
                        <a:t>16</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84%</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400" b="0" i="0" u="none" strike="noStrike">
                          <a:solidFill>
                            <a:srgbClr val="000000"/>
                          </a:solidFill>
                          <a:effectLst/>
                          <a:latin typeface="Calibri" panose="020F0502020204030204" pitchFamily="34" charset="0"/>
                        </a:rPr>
                        <a:t>66,67%</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2147">
                <a:tc>
                  <a:txBody>
                    <a:bodyPr/>
                    <a:lstStyle/>
                    <a:p>
                      <a:pPr algn="r" fontAlgn="b"/>
                      <a:r>
                        <a:rPr lang="en-US" sz="1400" b="0" i="0" u="none" strike="noStrike">
                          <a:solidFill>
                            <a:srgbClr val="000000"/>
                          </a:solidFill>
                          <a:effectLst/>
                          <a:latin typeface="Calibri" panose="020F0502020204030204" pitchFamily="34" charset="0"/>
                        </a:rPr>
                        <a:t>8</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12H</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Tehnician electrician/electronist auto</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23</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23</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23</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100%</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en-US" sz="1400" b="0" i="0" u="none" strike="noStrike" dirty="0">
                          <a:solidFill>
                            <a:srgbClr val="000000"/>
                          </a:solidFill>
                          <a:effectLst/>
                          <a:latin typeface="Calibri" panose="020F0502020204030204" pitchFamily="34" charset="0"/>
                        </a:rPr>
                        <a:t>19</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83%</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400" b="0" i="0" u="none" strike="noStrike">
                          <a:solidFill>
                            <a:srgbClr val="000000"/>
                          </a:solidFill>
                          <a:effectLst/>
                          <a:latin typeface="Calibri" panose="020F0502020204030204" pitchFamily="34" charset="0"/>
                        </a:rPr>
                        <a:t>82,61%</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2147">
                <a:tc>
                  <a:txBody>
                    <a:bodyPr/>
                    <a:lstStyle/>
                    <a:p>
                      <a:pPr algn="l" fontAlgn="b"/>
                      <a:endParaRPr lang="en-US" sz="1400" b="0" i="0" u="none" strike="noStrike">
                        <a:solidFill>
                          <a:srgbClr val="000000"/>
                        </a:solidFill>
                        <a:effectLst/>
                        <a:latin typeface="Calibri" panose="020F0502020204030204" pitchFamily="34" charset="0"/>
                      </a:endParaRPr>
                    </a:p>
                  </a:txBody>
                  <a:tcPr marL="7364" marR="7364" marT="736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7364" marR="7364" marT="736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7364" marR="7364" marT="736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205</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Calibri" panose="020F0502020204030204" pitchFamily="34" charset="0"/>
                        </a:rPr>
                        <a:t>205</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185</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90%</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en-US" sz="1400" b="1" i="0" u="none" strike="noStrike" dirty="0">
                          <a:solidFill>
                            <a:srgbClr val="000000"/>
                          </a:solidFill>
                          <a:effectLst/>
                          <a:latin typeface="Calibri" panose="020F0502020204030204" pitchFamily="34" charset="0"/>
                        </a:rPr>
                        <a:t>159</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dirty="0">
                          <a:solidFill>
                            <a:srgbClr val="000000"/>
                          </a:solidFill>
                          <a:effectLst/>
                          <a:latin typeface="Calibri" panose="020F0502020204030204" pitchFamily="34" charset="0"/>
                        </a:rPr>
                        <a:t>86%</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dirty="0">
                          <a:solidFill>
                            <a:srgbClr val="000000"/>
                          </a:solidFill>
                          <a:effectLst/>
                          <a:latin typeface="Calibri" panose="020F0502020204030204" pitchFamily="34" charset="0"/>
                        </a:rPr>
                        <a:t>77,56%</a:t>
                      </a:r>
                    </a:p>
                  </a:txBody>
                  <a:tcPr marL="7364" marR="7364" marT="73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33295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90891072"/>
              </p:ext>
            </p:extLst>
          </p:nvPr>
        </p:nvGraphicFramePr>
        <p:xfrm>
          <a:off x="-252536" y="1772816"/>
          <a:ext cx="9073008" cy="2086527"/>
        </p:xfrm>
        <a:graphic>
          <a:graphicData uri="http://schemas.openxmlformats.org/drawingml/2006/table">
            <a:tbl>
              <a:tblPr/>
              <a:tblGrid>
                <a:gridCol w="469502"/>
                <a:gridCol w="1978770"/>
                <a:gridCol w="720080"/>
                <a:gridCol w="936104"/>
                <a:gridCol w="806285"/>
                <a:gridCol w="1209939"/>
                <a:gridCol w="792088"/>
                <a:gridCol w="1008112"/>
                <a:gridCol w="1152128"/>
              </a:tblGrid>
              <a:tr h="1583619">
                <a:tc>
                  <a:txBody>
                    <a:bodyPr/>
                    <a:lstStyle/>
                    <a:p>
                      <a:pPr algn="l" fontAlgn="b"/>
                      <a:endParaRPr lang="en-US" sz="1600" b="0" i="0" u="none" strike="noStrike" dirty="0">
                        <a:solidFill>
                          <a:srgbClr val="000000"/>
                        </a:solidFill>
                        <a:effectLst/>
                        <a:latin typeface="Calibri" panose="020F0502020204030204" pitchFamily="34" charset="0"/>
                      </a:endParaRPr>
                    </a:p>
                  </a:txBody>
                  <a:tcPr marL="7614" marR="7614" marT="761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7614" marR="7614" marT="7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Nr.</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elevi/clasă</a:t>
                      </a:r>
                    </a:p>
                  </a:txBody>
                  <a:tcPr marL="7614" marR="7614" marT="7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Nr. elevi</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 promovati</a:t>
                      </a:r>
                    </a:p>
                  </a:txBody>
                  <a:tcPr marL="7614" marR="7614" marT="7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err="1">
                          <a:solidFill>
                            <a:srgbClr val="000000"/>
                          </a:solidFill>
                          <a:effectLst/>
                          <a:latin typeface="Calibri" panose="020F0502020204030204" pitchFamily="34" charset="0"/>
                        </a:rPr>
                        <a:t>Nr</a:t>
                      </a:r>
                      <a:r>
                        <a:rPr lang="en-US" sz="1600" b="1" i="0" u="none" strike="noStrike" dirty="0">
                          <a:solidFill>
                            <a:srgbClr val="000000"/>
                          </a:solidFill>
                          <a:effectLst/>
                          <a:latin typeface="Calibri" panose="020F0502020204030204" pitchFamily="34" charset="0"/>
                        </a:rPr>
                        <a:t>. </a:t>
                      </a:r>
                      <a:br>
                        <a:rPr lang="en-US" sz="1600" b="1" i="0" u="none" strike="noStrike" dirty="0">
                          <a:solidFill>
                            <a:srgbClr val="000000"/>
                          </a:solidFill>
                          <a:effectLst/>
                          <a:latin typeface="Calibri" panose="020F0502020204030204" pitchFamily="34" charset="0"/>
                        </a:rPr>
                      </a:br>
                      <a:r>
                        <a:rPr lang="en-US" sz="1600" b="1" i="0" u="none" strike="noStrike" dirty="0" err="1">
                          <a:solidFill>
                            <a:srgbClr val="000000"/>
                          </a:solidFill>
                          <a:effectLst/>
                          <a:latin typeface="Calibri" panose="020F0502020204030204" pitchFamily="34" charset="0"/>
                        </a:rPr>
                        <a:t>elevi</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înscrisi</a:t>
                      </a:r>
                      <a:endParaRPr lang="en-US" sz="1600" b="1" i="0" u="none" strike="noStrike" dirty="0">
                        <a:solidFill>
                          <a:srgbClr val="000000"/>
                        </a:solidFill>
                        <a:effectLst/>
                        <a:latin typeface="Calibri" panose="020F0502020204030204" pitchFamily="34" charset="0"/>
                      </a:endParaRPr>
                    </a:p>
                  </a:txBody>
                  <a:tcPr marL="7614" marR="7614" marT="7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Procent absolventi înscriși la bac din total elevi </a:t>
                      </a:r>
                    </a:p>
                  </a:txBody>
                  <a:tcPr marL="7614" marR="7614" marT="7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en-US" sz="1600" b="1" i="0" u="none" strike="noStrike">
                          <a:solidFill>
                            <a:srgbClr val="000000"/>
                          </a:solidFill>
                          <a:effectLst/>
                          <a:latin typeface="Calibri" panose="020F0502020204030204" pitchFamily="34" charset="0"/>
                        </a:rPr>
                        <a:t>Nr. </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elevi reusiti Bac</a:t>
                      </a:r>
                    </a:p>
                  </a:txBody>
                  <a:tcPr marL="7614" marR="7614" marT="7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Procent promovați bac </a:t>
                      </a:r>
                      <a:br>
                        <a:rPr lang="en-US" sz="1600" b="1" i="0" u="none" strike="noStrike">
                          <a:solidFill>
                            <a:srgbClr val="000000"/>
                          </a:solidFill>
                          <a:effectLst/>
                          <a:latin typeface="Calibri" panose="020F0502020204030204" pitchFamily="34" charset="0"/>
                        </a:rPr>
                      </a:br>
                      <a:endParaRPr lang="en-US" sz="1600" b="1" i="0" u="none" strike="noStrike">
                        <a:solidFill>
                          <a:srgbClr val="000000"/>
                        </a:solidFill>
                        <a:effectLst/>
                        <a:latin typeface="Calibri" panose="020F0502020204030204" pitchFamily="34" charset="0"/>
                      </a:endParaRPr>
                    </a:p>
                  </a:txBody>
                  <a:tcPr marL="7614" marR="7614" marT="7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Procent </a:t>
                      </a:r>
                      <a:br>
                        <a:rPr lang="en-US" sz="1600" b="1" i="0" u="none" strike="noStrike">
                          <a:solidFill>
                            <a:srgbClr val="000000"/>
                          </a:solidFill>
                          <a:effectLst/>
                          <a:latin typeface="Calibri" panose="020F0502020204030204" pitchFamily="34" charset="0"/>
                        </a:rPr>
                      </a:br>
                      <a:r>
                        <a:rPr lang="en-US" sz="1600" b="1" i="0" u="none" strike="noStrike">
                          <a:solidFill>
                            <a:srgbClr val="000000"/>
                          </a:solidFill>
                          <a:effectLst/>
                          <a:latin typeface="Calibri" panose="020F0502020204030204" pitchFamily="34" charset="0"/>
                        </a:rPr>
                        <a:t>promovați bac din total elevi pe clasă </a:t>
                      </a:r>
                    </a:p>
                  </a:txBody>
                  <a:tcPr marL="7614" marR="7614" marT="7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7952">
                <a:tc>
                  <a:txBody>
                    <a:bodyPr/>
                    <a:lstStyle/>
                    <a:p>
                      <a:pPr algn="l" fontAlgn="b"/>
                      <a:endParaRPr lang="en-US" sz="1600" b="0" i="0" u="none" strike="noStrike">
                        <a:solidFill>
                          <a:srgbClr val="000000"/>
                        </a:solidFill>
                        <a:effectLst/>
                        <a:latin typeface="Calibri" panose="020F0502020204030204" pitchFamily="34" charset="0"/>
                      </a:endParaRPr>
                    </a:p>
                  </a:txBody>
                  <a:tcPr marL="7614" marR="7614" marT="761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1" i="0" u="none" strike="noStrike">
                          <a:solidFill>
                            <a:srgbClr val="000000"/>
                          </a:solidFill>
                          <a:effectLst/>
                          <a:latin typeface="Calibri" panose="020F0502020204030204" pitchFamily="34" charset="0"/>
                        </a:rPr>
                        <a:t>LICEU TEORETIC</a:t>
                      </a:r>
                    </a:p>
                  </a:txBody>
                  <a:tcPr marL="7614" marR="7614" marT="7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Calibri" panose="020F0502020204030204" pitchFamily="34" charset="0"/>
                        </a:rPr>
                        <a:t>59</a:t>
                      </a:r>
                    </a:p>
                  </a:txBody>
                  <a:tcPr marL="7614" marR="7614" marT="7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1" i="0" u="none" strike="noStrike">
                          <a:solidFill>
                            <a:srgbClr val="000000"/>
                          </a:solidFill>
                          <a:effectLst/>
                          <a:latin typeface="Calibri" panose="020F0502020204030204" pitchFamily="34" charset="0"/>
                        </a:rPr>
                        <a:t>59</a:t>
                      </a:r>
                    </a:p>
                  </a:txBody>
                  <a:tcPr marL="7614" marR="7614" marT="7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Calibri" panose="020F0502020204030204" pitchFamily="34" charset="0"/>
                        </a:rPr>
                        <a:t>59</a:t>
                      </a:r>
                    </a:p>
                  </a:txBody>
                  <a:tcPr marL="7614" marR="7614" marT="7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panose="020F0502020204030204" pitchFamily="34" charset="0"/>
                        </a:rPr>
                        <a:t>100%</a:t>
                      </a:r>
                    </a:p>
                  </a:txBody>
                  <a:tcPr marL="7614" marR="7614" marT="7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sz="1600" b="1" i="0" u="none" strike="noStrike" dirty="0">
                          <a:solidFill>
                            <a:srgbClr val="000000"/>
                          </a:solidFill>
                          <a:effectLst/>
                          <a:latin typeface="Calibri" panose="020F0502020204030204" pitchFamily="34" charset="0"/>
                        </a:rPr>
                        <a:t>57</a:t>
                      </a:r>
                    </a:p>
                  </a:txBody>
                  <a:tcPr marL="7614" marR="7614" marT="7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panose="020F0502020204030204" pitchFamily="34" charset="0"/>
                        </a:rPr>
                        <a:t>97%</a:t>
                      </a:r>
                    </a:p>
                  </a:txBody>
                  <a:tcPr marL="7614" marR="7614" marT="7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a:solidFill>
                            <a:srgbClr val="000000"/>
                          </a:solidFill>
                          <a:effectLst/>
                          <a:latin typeface="Calibri" panose="020F0502020204030204" pitchFamily="34" charset="0"/>
                        </a:rPr>
                        <a:t>96,61%</a:t>
                      </a:r>
                    </a:p>
                  </a:txBody>
                  <a:tcPr marL="7614" marR="7614" marT="7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7952">
                <a:tc>
                  <a:txBody>
                    <a:bodyPr/>
                    <a:lstStyle/>
                    <a:p>
                      <a:pPr algn="l" fontAlgn="b"/>
                      <a:endParaRPr lang="en-US" sz="1600" b="0" i="0" u="none" strike="noStrike">
                        <a:solidFill>
                          <a:srgbClr val="000000"/>
                        </a:solidFill>
                        <a:effectLst/>
                        <a:latin typeface="Calibri" panose="020F0502020204030204" pitchFamily="34" charset="0"/>
                      </a:endParaRPr>
                    </a:p>
                  </a:txBody>
                  <a:tcPr marL="7614" marR="7614" marT="7614"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1" i="0" u="none" strike="noStrike">
                          <a:solidFill>
                            <a:srgbClr val="000000"/>
                          </a:solidFill>
                          <a:effectLst/>
                          <a:latin typeface="Calibri" panose="020F0502020204030204" pitchFamily="34" charset="0"/>
                        </a:rPr>
                        <a:t>LICEU TEHNOLOGIC</a:t>
                      </a:r>
                    </a:p>
                  </a:txBody>
                  <a:tcPr marL="7614" marR="7614" marT="7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Calibri" panose="020F0502020204030204" pitchFamily="34" charset="0"/>
                        </a:rPr>
                        <a:t>146</a:t>
                      </a:r>
                    </a:p>
                  </a:txBody>
                  <a:tcPr marL="7614" marR="7614" marT="7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1" i="0" u="none" strike="noStrike">
                          <a:solidFill>
                            <a:srgbClr val="000000"/>
                          </a:solidFill>
                          <a:effectLst/>
                          <a:latin typeface="Calibri" panose="020F0502020204030204" pitchFamily="34" charset="0"/>
                        </a:rPr>
                        <a:t>146</a:t>
                      </a:r>
                    </a:p>
                  </a:txBody>
                  <a:tcPr marL="7614" marR="7614" marT="7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127</a:t>
                      </a:r>
                    </a:p>
                  </a:txBody>
                  <a:tcPr marL="7614" marR="7614" marT="7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panose="020F0502020204030204" pitchFamily="34" charset="0"/>
                        </a:rPr>
                        <a:t>87%</a:t>
                      </a:r>
                    </a:p>
                  </a:txBody>
                  <a:tcPr marL="7614" marR="7614" marT="7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sz="1600" b="1" i="0" u="none" strike="noStrike">
                          <a:solidFill>
                            <a:srgbClr val="000000"/>
                          </a:solidFill>
                          <a:effectLst/>
                          <a:latin typeface="Calibri" panose="020F0502020204030204" pitchFamily="34" charset="0"/>
                        </a:rPr>
                        <a:t>102</a:t>
                      </a:r>
                    </a:p>
                  </a:txBody>
                  <a:tcPr marL="7614" marR="7614" marT="7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Calibri" panose="020F0502020204030204" pitchFamily="34" charset="0"/>
                        </a:rPr>
                        <a:t>80%</a:t>
                      </a:r>
                    </a:p>
                  </a:txBody>
                  <a:tcPr marL="7614" marR="7614" marT="7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1600" b="0" i="0" u="none" strike="noStrike" dirty="0">
                          <a:solidFill>
                            <a:srgbClr val="000000"/>
                          </a:solidFill>
                          <a:effectLst/>
                          <a:latin typeface="Calibri" panose="020F0502020204030204" pitchFamily="34" charset="0"/>
                        </a:rPr>
                        <a:t>69,86%</a:t>
                      </a:r>
                    </a:p>
                  </a:txBody>
                  <a:tcPr marL="7614" marR="7614" marT="76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71523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b="1" dirty="0">
                <a:effectLst/>
              </a:rPr>
              <a:t>BACALAUREAT 2019</a:t>
            </a:r>
            <a:r>
              <a:rPr lang="en-US" dirty="0">
                <a:effectLst/>
              </a:rPr>
              <a:t/>
            </a:r>
            <a:br>
              <a:rPr lang="en-US" dirty="0">
                <a:effectLst/>
              </a:rPr>
            </a:br>
            <a:r>
              <a:rPr lang="ro-RO" b="1" dirty="0">
                <a:effectLst/>
              </a:rPr>
              <a:t> </a:t>
            </a:r>
            <a:endParaRPr lang="en-US" dirty="0"/>
          </a:p>
        </p:txBody>
      </p:sp>
      <p:sp>
        <p:nvSpPr>
          <p:cNvPr id="3" name="Content Placeholder 2"/>
          <p:cNvSpPr>
            <a:spLocks noGrp="1"/>
          </p:cNvSpPr>
          <p:nvPr>
            <p:ph idx="1"/>
          </p:nvPr>
        </p:nvSpPr>
        <p:spPr>
          <a:xfrm>
            <a:off x="971600" y="1447800"/>
            <a:ext cx="7962088" cy="5293568"/>
          </a:xfrm>
        </p:spPr>
        <p:txBody>
          <a:bodyPr>
            <a:normAutofit fontScale="62500" lnSpcReduction="20000"/>
          </a:bodyPr>
          <a:lstStyle/>
          <a:p>
            <a:r>
              <a:rPr lang="ro-RO" b="1" dirty="0"/>
              <a:t>DATE SIMULARI: </a:t>
            </a:r>
            <a:endParaRPr lang="en-US" dirty="0"/>
          </a:p>
          <a:p>
            <a:pPr lvl="0"/>
            <a:r>
              <a:rPr lang="ro-RO" dirty="0"/>
              <a:t>LIMBA ROMANA – 11.XII.2018</a:t>
            </a:r>
            <a:endParaRPr lang="en-US" dirty="0"/>
          </a:p>
          <a:p>
            <a:pPr lvl="0"/>
            <a:r>
              <a:rPr lang="ro-RO" dirty="0"/>
              <a:t>MATEMATICA/ ISTORIE – 13.XII.2018</a:t>
            </a:r>
            <a:endParaRPr lang="en-US" dirty="0"/>
          </a:p>
          <a:p>
            <a:pPr lvl="0"/>
            <a:r>
              <a:rPr lang="ro-RO" dirty="0"/>
              <a:t>E. d.) – 22.I.2019</a:t>
            </a:r>
            <a:endParaRPr lang="en-US" dirty="0"/>
          </a:p>
          <a:p>
            <a:pPr algn="ctr"/>
            <a:r>
              <a:rPr lang="ro-RO" b="1" dirty="0"/>
              <a:t>Ar fi de dorit ca elevii:</a:t>
            </a:r>
            <a:endParaRPr lang="en-US" dirty="0"/>
          </a:p>
          <a:p>
            <a:pPr>
              <a:lnSpc>
                <a:spcPct val="120000"/>
              </a:lnSpc>
              <a:spcBef>
                <a:spcPts val="0"/>
              </a:spcBef>
            </a:pPr>
            <a:r>
              <a:rPr lang="ro-RO" b="1" dirty="0"/>
              <a:t>- s</a:t>
            </a:r>
            <a:r>
              <a:rPr lang="ro-RO" dirty="0"/>
              <a:t>ă conştientizeze gradul propriu de pregătire;</a:t>
            </a:r>
            <a:endParaRPr lang="en-US" dirty="0"/>
          </a:p>
          <a:p>
            <a:pPr>
              <a:lnSpc>
                <a:spcPct val="120000"/>
              </a:lnSpc>
              <a:spcBef>
                <a:spcPts val="0"/>
              </a:spcBef>
            </a:pPr>
            <a:r>
              <a:rPr lang="ro-RO" dirty="0"/>
              <a:t>- să ceară şi să accepte ajutor când au nevoie;</a:t>
            </a:r>
            <a:endParaRPr lang="en-US" dirty="0"/>
          </a:p>
          <a:p>
            <a:pPr>
              <a:lnSpc>
                <a:spcPct val="120000"/>
              </a:lnSpc>
              <a:spcBef>
                <a:spcPts val="0"/>
              </a:spcBef>
            </a:pPr>
            <a:r>
              <a:rPr lang="ro-RO" dirty="0"/>
              <a:t>- să se implice mai mult în propria pregătire;</a:t>
            </a:r>
            <a:endParaRPr lang="en-US" dirty="0"/>
          </a:p>
          <a:p>
            <a:pPr>
              <a:lnSpc>
                <a:spcPct val="120000"/>
              </a:lnSpc>
              <a:spcBef>
                <a:spcPts val="0"/>
              </a:spcBef>
            </a:pPr>
            <a:r>
              <a:rPr lang="ro-RO" dirty="0"/>
              <a:t>- să participe la orele de pregătire suplimentară pentru bacalaureat şi la consultaţii;</a:t>
            </a:r>
            <a:endParaRPr lang="en-US" dirty="0"/>
          </a:p>
          <a:p>
            <a:pPr>
              <a:lnSpc>
                <a:spcPct val="120000"/>
              </a:lnSpc>
              <a:spcBef>
                <a:spcPts val="0"/>
              </a:spcBef>
            </a:pPr>
            <a:r>
              <a:rPr lang="ro-RO" dirty="0"/>
              <a:t>- să lucreze individual, mai ales acasa;</a:t>
            </a:r>
            <a:endParaRPr lang="en-US" dirty="0"/>
          </a:p>
          <a:p>
            <a:pPr>
              <a:lnSpc>
                <a:spcPct val="120000"/>
              </a:lnSpc>
              <a:spcBef>
                <a:spcPts val="0"/>
              </a:spcBef>
            </a:pPr>
            <a:r>
              <a:rPr lang="ro-RO" dirty="0"/>
              <a:t>- să muncească susținut şi să studieze constant;</a:t>
            </a:r>
            <a:endParaRPr lang="en-US" dirty="0"/>
          </a:p>
          <a:p>
            <a:pPr>
              <a:lnSpc>
                <a:spcPct val="120000"/>
              </a:lnSpc>
              <a:spcBef>
                <a:spcPts val="0"/>
              </a:spcBef>
            </a:pPr>
            <a:r>
              <a:rPr lang="ro-RO" dirty="0"/>
              <a:t>- să renunţe sau să rărească participarea la activităţi care distrag atenţia şi sunt consumatoare de timp şi energie.</a:t>
            </a:r>
            <a:endParaRPr lang="en-US" dirty="0"/>
          </a:p>
          <a:p>
            <a:pPr>
              <a:lnSpc>
                <a:spcPct val="120000"/>
              </a:lnSpc>
              <a:spcBef>
                <a:spcPts val="0"/>
              </a:spcBef>
            </a:pPr>
            <a:endParaRPr lang="en-US" dirty="0"/>
          </a:p>
        </p:txBody>
      </p:sp>
    </p:spTree>
    <p:extLst>
      <p:ext uri="{BB962C8B-B14F-4D97-AF65-F5344CB8AC3E}">
        <p14:creationId xmlns:p14="http://schemas.microsoft.com/office/powerpoint/2010/main" val="569756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608" y="1628800"/>
            <a:ext cx="7498080" cy="4800600"/>
          </a:xfrm>
        </p:spPr>
        <p:txBody>
          <a:bodyPr>
            <a:normAutofit fontScale="70000" lnSpcReduction="20000"/>
          </a:bodyPr>
          <a:lstStyle/>
          <a:p>
            <a:pPr algn="just">
              <a:lnSpc>
                <a:spcPct val="115000"/>
              </a:lnSpc>
              <a:spcAft>
                <a:spcPts val="0"/>
              </a:spcAft>
            </a:pPr>
            <a:r>
              <a:rPr lang="ro-RO" b="1" dirty="0">
                <a:latin typeface="Times New Roman" panose="02020603050405020304" pitchFamily="18" charset="0"/>
                <a:ea typeface="Calibri" panose="020F0502020204030204" pitchFamily="34" charset="0"/>
                <a:cs typeface="Times New Roman" panose="02020603050405020304" pitchFamily="18" charset="0"/>
              </a:rPr>
              <a:t>Profesorii:</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it-IT" dirty="0">
                <a:latin typeface="Times New Roman" panose="02020603050405020304" pitchFamily="18" charset="0"/>
                <a:ea typeface="Calibri" panose="020F0502020204030204" pitchFamily="34" charset="0"/>
                <a:cs typeface="Times New Roman" panose="02020603050405020304" pitchFamily="18" charset="0"/>
              </a:rPr>
              <a:t>- valorifica tema pentru acasă – individualizată (mai ales la fişele de recapitulare pentru bacalaureat);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it-IT" dirty="0">
                <a:latin typeface="Times New Roman" panose="02020603050405020304" pitchFamily="18" charset="0"/>
                <a:ea typeface="Calibri" panose="020F0502020204030204" pitchFamily="34" charset="0"/>
                <a:cs typeface="Times New Roman" panose="02020603050405020304" pitchFamily="18" charset="0"/>
              </a:rPr>
              <a:t>- dau fişe de lucru particularizate în momentul sesizării unor probleme;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it-IT" dirty="0">
                <a:latin typeface="Times New Roman" panose="02020603050405020304" pitchFamily="18" charset="0"/>
                <a:ea typeface="Calibri" panose="020F0502020204030204" pitchFamily="34" charset="0"/>
                <a:cs typeface="Times New Roman" panose="02020603050405020304" pitchFamily="18" charset="0"/>
              </a:rPr>
              <a:t>- ofera teme de portofoliu (recapitulative şi variante de bacalureat) pe perioade mai lungi (câteva zile) pentru a încuraja colaborarea între elevi, munca în echipă;</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it-IT" dirty="0">
                <a:latin typeface="Times New Roman" panose="02020603050405020304" pitchFamily="18" charset="0"/>
                <a:ea typeface="Calibri" panose="020F0502020204030204" pitchFamily="34" charset="0"/>
                <a:cs typeface="Times New Roman" panose="02020603050405020304" pitchFamily="18" charset="0"/>
              </a:rPr>
              <a:t>- in funcție de dificultățile elevilor, acordă sprijin periodic, la şcoală (consultaţii, pregătire suplimentară pentru bacalaureat si in cadrul proiectului ROSE);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ro-RO" dirty="0">
                <a:latin typeface="Times New Roman" panose="02020603050405020304" pitchFamily="18" charset="0"/>
                <a:ea typeface="Calibri" panose="020F0502020204030204" pitchFamily="34" charset="0"/>
              </a:rPr>
              <a:t>- instiinteaza periodic părinții (la ședințele cu părinții) de progresul/ regresul înregistrat de copiii lor.</a:t>
            </a:r>
            <a:endParaRPr lang="en-US" dirty="0"/>
          </a:p>
        </p:txBody>
      </p:sp>
    </p:spTree>
    <p:extLst>
      <p:ext uri="{BB962C8B-B14F-4D97-AF65-F5344CB8AC3E}">
        <p14:creationId xmlns:p14="http://schemas.microsoft.com/office/powerpoint/2010/main" val="814119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1447800"/>
            <a:ext cx="8034096" cy="4800600"/>
          </a:xfrm>
        </p:spPr>
        <p:txBody>
          <a:bodyPr>
            <a:normAutofit fontScale="70000" lnSpcReduction="20000"/>
          </a:bodyPr>
          <a:lstStyle/>
          <a:p>
            <a:pPr indent="266700" algn="just">
              <a:lnSpc>
                <a:spcPct val="115000"/>
              </a:lnSpc>
              <a:spcAft>
                <a:spcPts val="0"/>
              </a:spcAft>
            </a:pPr>
            <a:r>
              <a:rPr lang="ro-RO" b="1" dirty="0">
                <a:latin typeface="Times New Roman" panose="02020603050405020304" pitchFamily="18" charset="0"/>
                <a:ea typeface="Calibri" panose="020F0502020204030204" pitchFamily="34" charset="0"/>
                <a:cs typeface="Times New Roman" panose="02020603050405020304" pitchFamily="18" charset="0"/>
              </a:rPr>
              <a:t>Ar fi de dorit ca părinţii:</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o-RO" b="1" dirty="0">
                <a:latin typeface="Times New Roman" panose="02020603050405020304" pitchFamily="18" charset="0"/>
                <a:ea typeface="Calibri" panose="020F0502020204030204" pitchFamily="34" charset="0"/>
                <a:cs typeface="Times New Roman" panose="02020603050405020304" pitchFamily="18" charset="0"/>
              </a:rPr>
              <a:t>- </a:t>
            </a:r>
            <a:r>
              <a:rPr lang="ro-RO" dirty="0">
                <a:latin typeface="Times New Roman" panose="02020603050405020304" pitchFamily="18" charset="0"/>
                <a:ea typeface="Calibri" panose="020F0502020204030204" pitchFamily="34" charset="0"/>
                <a:cs typeface="Times New Roman" panose="02020603050405020304" pitchFamily="18" charset="0"/>
              </a:rPr>
              <a:t>să conştientizeze la ce nivel de pregătire se află propriul copil;</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o-RO" dirty="0">
                <a:latin typeface="Times New Roman" panose="02020603050405020304" pitchFamily="18" charset="0"/>
                <a:ea typeface="Calibri" panose="020F0502020204030204" pitchFamily="34" charset="0"/>
                <a:cs typeface="Times New Roman" panose="02020603050405020304" pitchFamily="18" charset="0"/>
              </a:rPr>
              <a:t>- să înţeleagă rolul important pe care îl au în acest an scolar;</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o-RO" dirty="0">
                <a:latin typeface="Times New Roman" panose="02020603050405020304" pitchFamily="18" charset="0"/>
                <a:ea typeface="Calibri" panose="020F0502020204030204" pitchFamily="34" charset="0"/>
                <a:cs typeface="Times New Roman" panose="02020603050405020304" pitchFamily="18" charset="0"/>
              </a:rPr>
              <a:t>- să creeze acasă un mediu potrivit pentru copil, să-i creeze/ menţină/ urmărească programul de odihnă, recreere etc.;</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o-RO" dirty="0">
                <a:latin typeface="Times New Roman" panose="02020603050405020304" pitchFamily="18" charset="0"/>
                <a:ea typeface="Calibri" panose="020F0502020204030204" pitchFamily="34" charset="0"/>
                <a:cs typeface="Times New Roman" panose="02020603050405020304" pitchFamily="18" charset="0"/>
              </a:rPr>
              <a:t>- să se implice mai mult şi să ţină legătura mai strâns/ des cu şcoala (diriginte, profesor);</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o-RO" dirty="0">
                <a:latin typeface="Times New Roman" panose="02020603050405020304" pitchFamily="18" charset="0"/>
                <a:ea typeface="Calibri" panose="020F0502020204030204" pitchFamily="34" charset="0"/>
                <a:cs typeface="Times New Roman" panose="02020603050405020304" pitchFamily="18" charset="0"/>
              </a:rPr>
              <a:t>- să sprijine eforturile copilului şi pe cele ale profesorului;</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o-RO" dirty="0">
                <a:latin typeface="Times New Roman" panose="02020603050405020304" pitchFamily="18" charset="0"/>
                <a:ea typeface="Calibri" panose="020F0502020204030204" pitchFamily="34" charset="0"/>
                <a:cs typeface="Times New Roman" panose="02020603050405020304" pitchFamily="18" charset="0"/>
              </a:rPr>
              <a:t>- să susţină măsurile propuse de profesor;</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o-RO" dirty="0">
                <a:latin typeface="Times New Roman" panose="02020603050405020304" pitchFamily="18" charset="0"/>
                <a:ea typeface="Calibri" panose="020F0502020204030204" pitchFamily="34" charset="0"/>
                <a:cs typeface="Times New Roman" panose="02020603050405020304" pitchFamily="18" charset="0"/>
              </a:rPr>
              <a:t>- să aibă discuţii cu propriul copil, să-l motiveze si sa-l sprijine psiho-emotional.</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85561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435608" y="274638"/>
            <a:ext cx="7498080" cy="1858218"/>
          </a:xfrm>
        </p:spPr>
        <p:txBody>
          <a:bodyPr>
            <a:normAutofit fontScale="90000"/>
          </a:bodyPr>
          <a:lstStyle/>
          <a:p>
            <a:pPr algn="ctr"/>
            <a:r>
              <a:rPr lang="en-US" sz="2400" b="1" dirty="0">
                <a:effectLst/>
              </a:rPr>
              <a:t>ORDIN Nr. 5079/2016 din 31 august 2016</a:t>
            </a:r>
            <a:r>
              <a:rPr lang="en-US" sz="2400" dirty="0">
                <a:effectLst/>
              </a:rPr>
              <a:t> </a:t>
            </a:r>
            <a:r>
              <a:rPr lang="en-US" sz="2400" dirty="0" err="1">
                <a:effectLst/>
              </a:rPr>
              <a:t>privind</a:t>
            </a:r>
            <a:r>
              <a:rPr lang="en-US" sz="2400" dirty="0">
                <a:effectLst/>
              </a:rPr>
              <a:t> </a:t>
            </a:r>
            <a:r>
              <a:rPr lang="en-US" sz="2400" dirty="0" err="1">
                <a:effectLst/>
              </a:rPr>
              <a:t>aprobarea</a:t>
            </a:r>
            <a:r>
              <a:rPr lang="en-US" sz="2400" dirty="0">
                <a:effectLst/>
              </a:rPr>
              <a:t/>
            </a:r>
            <a:br>
              <a:rPr lang="en-US" sz="2400" dirty="0">
                <a:effectLst/>
              </a:rPr>
            </a:br>
            <a:r>
              <a:rPr lang="en-US" sz="2400" dirty="0" err="1">
                <a:effectLst/>
              </a:rPr>
              <a:t>Regulamentului-cadru</a:t>
            </a:r>
            <a:r>
              <a:rPr lang="en-US" sz="2400" dirty="0">
                <a:effectLst/>
              </a:rPr>
              <a:t> de </a:t>
            </a:r>
            <a:r>
              <a:rPr lang="en-US" sz="2400" dirty="0" err="1">
                <a:effectLst/>
              </a:rPr>
              <a:t>organizare</a:t>
            </a:r>
            <a:r>
              <a:rPr lang="en-US" sz="2400" dirty="0">
                <a:effectLst/>
              </a:rPr>
              <a:t> </a:t>
            </a:r>
            <a:r>
              <a:rPr lang="en-US" sz="2400" dirty="0" err="1">
                <a:effectLst/>
              </a:rPr>
              <a:t>şi</a:t>
            </a:r>
            <a:r>
              <a:rPr lang="en-US" sz="2400" dirty="0">
                <a:effectLst/>
              </a:rPr>
              <a:t> </a:t>
            </a:r>
            <a:r>
              <a:rPr lang="en-US" sz="2400" dirty="0" err="1">
                <a:effectLst/>
              </a:rPr>
              <a:t>funcţionare</a:t>
            </a:r>
            <a:r>
              <a:rPr lang="en-US" sz="2400" dirty="0">
                <a:effectLst/>
              </a:rPr>
              <a:t> a </a:t>
            </a:r>
            <a:r>
              <a:rPr lang="en-US" sz="2400" dirty="0" err="1">
                <a:effectLst/>
              </a:rPr>
              <a:t>unităţilor</a:t>
            </a:r>
            <a:r>
              <a:rPr lang="en-US" sz="2400" dirty="0">
                <a:effectLst/>
              </a:rPr>
              <a:t> de </a:t>
            </a:r>
            <a:r>
              <a:rPr lang="en-US" sz="2400" dirty="0" err="1">
                <a:effectLst/>
              </a:rPr>
              <a:t>învăţământ</a:t>
            </a:r>
            <a:r>
              <a:rPr lang="en-US" sz="2400" dirty="0">
                <a:effectLst/>
              </a:rPr>
              <a:t> </a:t>
            </a:r>
            <a:r>
              <a:rPr lang="en-US" sz="2400" dirty="0" err="1">
                <a:effectLst/>
              </a:rPr>
              <a:t>preuniversitar</a:t>
            </a:r>
            <a:r>
              <a:rPr lang="en-US" sz="2400" dirty="0">
                <a:effectLst/>
              </a:rPr>
              <a:t/>
            </a:r>
            <a:br>
              <a:rPr lang="en-US" sz="2400" dirty="0">
                <a:effectLst/>
              </a:rPr>
            </a:br>
            <a:r>
              <a:rPr lang="en-US" sz="2400" b="1" dirty="0" err="1" smtClean="0"/>
              <a:t>Consiliul</a:t>
            </a:r>
            <a:r>
              <a:rPr lang="en-US" sz="2400" b="1" dirty="0" smtClean="0"/>
              <a:t> </a:t>
            </a:r>
            <a:r>
              <a:rPr lang="en-US" sz="2400" b="1" dirty="0" err="1"/>
              <a:t>reprezentativ</a:t>
            </a:r>
            <a:r>
              <a:rPr lang="en-US" sz="2400" b="1" dirty="0"/>
              <a:t> al </a:t>
            </a:r>
            <a:r>
              <a:rPr lang="en-US" sz="2400" b="1" dirty="0" err="1"/>
              <a:t>părinţilor</a:t>
            </a:r>
            <a:endParaRPr lang="en-US" sz="2400" dirty="0"/>
          </a:p>
        </p:txBody>
      </p:sp>
      <p:sp>
        <p:nvSpPr>
          <p:cNvPr id="3" name="Substituent conținut 2"/>
          <p:cNvSpPr>
            <a:spLocks noGrp="1"/>
          </p:cNvSpPr>
          <p:nvPr>
            <p:ph idx="1"/>
          </p:nvPr>
        </p:nvSpPr>
        <p:spPr>
          <a:xfrm>
            <a:off x="1435608" y="2276872"/>
            <a:ext cx="7498080" cy="3971528"/>
          </a:xfrm>
        </p:spPr>
        <p:txBody>
          <a:bodyPr>
            <a:normAutofit fontScale="77500" lnSpcReduction="20000"/>
          </a:bodyPr>
          <a:lstStyle/>
          <a:p>
            <a:endParaRPr lang="ro-RO" dirty="0" smtClean="0"/>
          </a:p>
          <a:p>
            <a:r>
              <a:rPr lang="en-US" dirty="0" smtClean="0"/>
              <a:t>ART</a:t>
            </a:r>
            <a:r>
              <a:rPr lang="en-US" dirty="0"/>
              <a:t>. 182 </a:t>
            </a:r>
          </a:p>
          <a:p>
            <a:r>
              <a:rPr lang="en-US" dirty="0"/>
              <a:t>(1) La </a:t>
            </a:r>
            <a:r>
              <a:rPr lang="en-US" dirty="0" err="1"/>
              <a:t>nivelul</a:t>
            </a:r>
            <a:r>
              <a:rPr lang="en-US" dirty="0"/>
              <a:t> </a:t>
            </a:r>
            <a:r>
              <a:rPr lang="en-US" dirty="0" err="1"/>
              <a:t>fiecărei</a:t>
            </a:r>
            <a:r>
              <a:rPr lang="en-US" dirty="0"/>
              <a:t> </a:t>
            </a:r>
            <a:r>
              <a:rPr lang="en-US" dirty="0" err="1"/>
              <a:t>unităţi</a:t>
            </a:r>
            <a:r>
              <a:rPr lang="en-US" dirty="0"/>
              <a:t> de </a:t>
            </a:r>
            <a:r>
              <a:rPr lang="en-US" dirty="0" err="1"/>
              <a:t>învăţământ</a:t>
            </a:r>
            <a:r>
              <a:rPr lang="en-US" dirty="0"/>
              <a:t> </a:t>
            </a:r>
            <a:r>
              <a:rPr lang="en-US" dirty="0" err="1"/>
              <a:t>funcţionează</a:t>
            </a:r>
            <a:r>
              <a:rPr lang="en-US" dirty="0"/>
              <a:t> </a:t>
            </a:r>
            <a:r>
              <a:rPr lang="en-US" b="1" dirty="0" err="1">
                <a:solidFill>
                  <a:srgbClr val="FF0000"/>
                </a:solidFill>
              </a:rPr>
              <a:t>Consiliul</a:t>
            </a:r>
            <a:r>
              <a:rPr lang="en-US" b="1" dirty="0">
                <a:solidFill>
                  <a:srgbClr val="FF0000"/>
                </a:solidFill>
              </a:rPr>
              <a:t> </a:t>
            </a:r>
            <a:r>
              <a:rPr lang="en-US" b="1" dirty="0" err="1">
                <a:solidFill>
                  <a:srgbClr val="FF0000"/>
                </a:solidFill>
              </a:rPr>
              <a:t>reprezentativ</a:t>
            </a:r>
            <a:r>
              <a:rPr lang="en-US" b="1" dirty="0">
                <a:solidFill>
                  <a:srgbClr val="FF0000"/>
                </a:solidFill>
              </a:rPr>
              <a:t> al </a:t>
            </a:r>
            <a:r>
              <a:rPr lang="en-US" b="1" dirty="0" err="1">
                <a:solidFill>
                  <a:srgbClr val="FF0000"/>
                </a:solidFill>
              </a:rPr>
              <a:t>părinţilor</a:t>
            </a:r>
            <a:r>
              <a:rPr lang="en-US" dirty="0"/>
              <a:t>. </a:t>
            </a:r>
            <a:endParaRPr lang="ro-RO" dirty="0" smtClean="0"/>
          </a:p>
          <a:p>
            <a:r>
              <a:rPr lang="en-US" dirty="0"/>
              <a:t>ART. 183 </a:t>
            </a:r>
          </a:p>
          <a:p>
            <a:r>
              <a:rPr lang="en-US" dirty="0" smtClean="0"/>
              <a:t>(</a:t>
            </a:r>
            <a:r>
              <a:rPr lang="ro-RO" dirty="0" smtClean="0"/>
              <a:t>1</a:t>
            </a:r>
            <a:r>
              <a:rPr lang="en-US" dirty="0" smtClean="0"/>
              <a:t>) </a:t>
            </a:r>
            <a:r>
              <a:rPr lang="en-US" dirty="0" err="1"/>
              <a:t>Consiliul</a:t>
            </a:r>
            <a:r>
              <a:rPr lang="en-US" dirty="0"/>
              <a:t> </a:t>
            </a:r>
            <a:r>
              <a:rPr lang="en-US" dirty="0" err="1"/>
              <a:t>reprezentativ</a:t>
            </a:r>
            <a:r>
              <a:rPr lang="en-US" dirty="0"/>
              <a:t> al </a:t>
            </a:r>
            <a:r>
              <a:rPr lang="en-US" dirty="0" err="1"/>
              <a:t>părinţilor</a:t>
            </a:r>
            <a:r>
              <a:rPr lang="en-US" dirty="0"/>
              <a:t> </a:t>
            </a:r>
            <a:r>
              <a:rPr lang="en-US" dirty="0" err="1"/>
              <a:t>îşi</a:t>
            </a:r>
            <a:r>
              <a:rPr lang="en-US" dirty="0"/>
              <a:t> </a:t>
            </a:r>
            <a:r>
              <a:rPr lang="en-US" dirty="0" err="1"/>
              <a:t>desemnează</a:t>
            </a:r>
            <a:r>
              <a:rPr lang="en-US" dirty="0"/>
              <a:t> </a:t>
            </a:r>
            <a:r>
              <a:rPr lang="en-US" dirty="0" err="1"/>
              <a:t>preşedintele</a:t>
            </a:r>
            <a:r>
              <a:rPr lang="en-US" dirty="0"/>
              <a:t> </a:t>
            </a:r>
            <a:r>
              <a:rPr lang="en-US" dirty="0" err="1"/>
              <a:t>şi</a:t>
            </a:r>
            <a:r>
              <a:rPr lang="en-US" dirty="0"/>
              <a:t> 2 </a:t>
            </a:r>
            <a:r>
              <a:rPr lang="en-US" dirty="0" err="1"/>
              <a:t>vicepreşedinţi</a:t>
            </a:r>
            <a:r>
              <a:rPr lang="en-US" dirty="0"/>
              <a:t> </a:t>
            </a:r>
            <a:endParaRPr lang="ro-RO" dirty="0" smtClean="0"/>
          </a:p>
          <a:p>
            <a:r>
              <a:rPr lang="en-US" dirty="0"/>
              <a:t>(5) </a:t>
            </a:r>
            <a:r>
              <a:rPr lang="en-US" dirty="0" err="1"/>
              <a:t>Preşedintele</a:t>
            </a:r>
            <a:r>
              <a:rPr lang="en-US" dirty="0"/>
              <a:t> </a:t>
            </a:r>
            <a:r>
              <a:rPr lang="en-US" dirty="0" err="1"/>
              <a:t>reprezintă</a:t>
            </a:r>
            <a:r>
              <a:rPr lang="en-US" dirty="0"/>
              <a:t> </a:t>
            </a:r>
            <a:r>
              <a:rPr lang="en-US" dirty="0" err="1"/>
              <a:t>Consiliul</a:t>
            </a:r>
            <a:r>
              <a:rPr lang="en-US" dirty="0"/>
              <a:t> </a:t>
            </a:r>
            <a:r>
              <a:rPr lang="en-US" dirty="0" err="1"/>
              <a:t>reprezentativ</a:t>
            </a:r>
            <a:r>
              <a:rPr lang="en-US" dirty="0"/>
              <a:t> al </a:t>
            </a:r>
            <a:r>
              <a:rPr lang="en-US" dirty="0" err="1"/>
              <a:t>părinţilor</a:t>
            </a:r>
            <a:r>
              <a:rPr lang="en-US" dirty="0"/>
              <a:t> </a:t>
            </a:r>
            <a:r>
              <a:rPr lang="en-US" dirty="0" err="1"/>
              <a:t>în</a:t>
            </a:r>
            <a:r>
              <a:rPr lang="en-US" dirty="0"/>
              <a:t> </a:t>
            </a:r>
            <a:r>
              <a:rPr lang="en-US" dirty="0" err="1"/>
              <a:t>relaţia</a:t>
            </a:r>
            <a:r>
              <a:rPr lang="en-US" dirty="0"/>
              <a:t> cu </a:t>
            </a:r>
            <a:r>
              <a:rPr lang="en-US" dirty="0" err="1"/>
              <a:t>alte</a:t>
            </a:r>
            <a:r>
              <a:rPr lang="en-US" dirty="0"/>
              <a:t> </a:t>
            </a:r>
            <a:r>
              <a:rPr lang="en-US" dirty="0" err="1"/>
              <a:t>persoane</a:t>
            </a:r>
            <a:r>
              <a:rPr lang="en-US" dirty="0"/>
              <a:t> </a:t>
            </a:r>
            <a:r>
              <a:rPr lang="en-US" dirty="0" err="1"/>
              <a:t>fizice</a:t>
            </a:r>
            <a:r>
              <a:rPr lang="en-US" dirty="0"/>
              <a:t> </a:t>
            </a:r>
            <a:r>
              <a:rPr lang="en-US" dirty="0" err="1"/>
              <a:t>şi</a:t>
            </a:r>
            <a:r>
              <a:rPr lang="en-US" dirty="0"/>
              <a:t> </a:t>
            </a:r>
            <a:r>
              <a:rPr lang="en-US" dirty="0" err="1"/>
              <a:t>juridice</a:t>
            </a:r>
            <a:r>
              <a:rPr lang="en-US" dirty="0" smtClean="0"/>
              <a:t>.</a:t>
            </a:r>
            <a:endParaRPr lang="en-US" dirty="0"/>
          </a:p>
        </p:txBody>
      </p:sp>
    </p:spTree>
    <p:extLst>
      <p:ext uri="{BB962C8B-B14F-4D97-AF65-F5344CB8AC3E}">
        <p14:creationId xmlns:p14="http://schemas.microsoft.com/office/powerpoint/2010/main" val="3447732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60648"/>
            <a:ext cx="8712968" cy="6192688"/>
          </a:xfrm>
        </p:spPr>
        <p:txBody>
          <a:bodyPr>
            <a:noAutofit/>
          </a:bodyPr>
          <a:lstStyle/>
          <a:p>
            <a:pPr marL="82296" indent="0">
              <a:lnSpc>
                <a:spcPct val="120000"/>
              </a:lnSpc>
              <a:spcBef>
                <a:spcPts val="0"/>
              </a:spcBef>
              <a:buNone/>
            </a:pPr>
            <a:r>
              <a:rPr lang="en-US" sz="1800" b="1" dirty="0"/>
              <a:t>ART. 184 </a:t>
            </a:r>
            <a:endParaRPr lang="en-US" sz="1800" b="1" dirty="0" smtClean="0"/>
          </a:p>
          <a:p>
            <a:pPr algn="ctr">
              <a:lnSpc>
                <a:spcPct val="120000"/>
              </a:lnSpc>
              <a:spcBef>
                <a:spcPts val="0"/>
              </a:spcBef>
            </a:pPr>
            <a:r>
              <a:rPr lang="en-US" sz="1800" b="1" dirty="0" err="1" smtClean="0">
                <a:solidFill>
                  <a:srgbClr val="FF0000"/>
                </a:solidFill>
              </a:rPr>
              <a:t>Consiliul</a:t>
            </a:r>
            <a:r>
              <a:rPr lang="en-US" sz="1800" b="1" dirty="0" smtClean="0">
                <a:solidFill>
                  <a:srgbClr val="FF0000"/>
                </a:solidFill>
              </a:rPr>
              <a:t> </a:t>
            </a:r>
            <a:r>
              <a:rPr lang="en-US" sz="1800" b="1" dirty="0" err="1">
                <a:solidFill>
                  <a:srgbClr val="FF0000"/>
                </a:solidFill>
              </a:rPr>
              <a:t>reprezentativ</a:t>
            </a:r>
            <a:r>
              <a:rPr lang="en-US" sz="1800" b="1" dirty="0">
                <a:solidFill>
                  <a:srgbClr val="FF0000"/>
                </a:solidFill>
              </a:rPr>
              <a:t> al </a:t>
            </a:r>
            <a:r>
              <a:rPr lang="en-US" sz="1800" b="1" dirty="0" err="1">
                <a:solidFill>
                  <a:srgbClr val="FF0000"/>
                </a:solidFill>
              </a:rPr>
              <a:t>părinţilor</a:t>
            </a:r>
            <a:r>
              <a:rPr lang="en-US" sz="1800" b="1" dirty="0">
                <a:solidFill>
                  <a:srgbClr val="FF0000"/>
                </a:solidFill>
              </a:rPr>
              <a:t> are </a:t>
            </a:r>
            <a:r>
              <a:rPr lang="en-US" sz="1800" b="1" dirty="0" err="1">
                <a:solidFill>
                  <a:srgbClr val="FF0000"/>
                </a:solidFill>
              </a:rPr>
              <a:t>următoarele</a:t>
            </a:r>
            <a:r>
              <a:rPr lang="en-US" sz="1800" b="1" dirty="0">
                <a:solidFill>
                  <a:srgbClr val="FF0000"/>
                </a:solidFill>
              </a:rPr>
              <a:t> </a:t>
            </a:r>
            <a:r>
              <a:rPr lang="en-US" sz="1800" b="1" dirty="0" err="1">
                <a:solidFill>
                  <a:srgbClr val="FF0000"/>
                </a:solidFill>
              </a:rPr>
              <a:t>atribuţii</a:t>
            </a:r>
            <a:r>
              <a:rPr lang="en-US" sz="1800" b="1" dirty="0"/>
              <a:t>: </a:t>
            </a:r>
          </a:p>
          <a:p>
            <a:pPr>
              <a:lnSpc>
                <a:spcPct val="120000"/>
              </a:lnSpc>
              <a:spcBef>
                <a:spcPts val="0"/>
              </a:spcBef>
            </a:pPr>
            <a:endParaRPr lang="en-US" sz="1800" dirty="0" smtClean="0"/>
          </a:p>
          <a:p>
            <a:pPr>
              <a:lnSpc>
                <a:spcPct val="120000"/>
              </a:lnSpc>
              <a:spcBef>
                <a:spcPts val="0"/>
              </a:spcBef>
            </a:pPr>
            <a:endParaRPr lang="en-US" sz="1800" dirty="0"/>
          </a:p>
          <a:p>
            <a:pPr>
              <a:lnSpc>
                <a:spcPct val="120000"/>
              </a:lnSpc>
              <a:spcBef>
                <a:spcPts val="0"/>
              </a:spcBef>
            </a:pPr>
            <a:r>
              <a:rPr lang="en-US" sz="1800" dirty="0" smtClean="0"/>
              <a:t>a</a:t>
            </a:r>
            <a:r>
              <a:rPr lang="en-US" sz="1800" dirty="0"/>
              <a:t>) </a:t>
            </a:r>
            <a:r>
              <a:rPr lang="en-US" sz="1800" dirty="0" err="1"/>
              <a:t>propune</a:t>
            </a:r>
            <a:r>
              <a:rPr lang="en-US" sz="1800" dirty="0"/>
              <a:t> </a:t>
            </a:r>
            <a:r>
              <a:rPr lang="en-US" sz="1800" dirty="0" err="1"/>
              <a:t>unităţilor</a:t>
            </a:r>
            <a:r>
              <a:rPr lang="en-US" sz="1800" dirty="0"/>
              <a:t> de </a:t>
            </a:r>
            <a:r>
              <a:rPr lang="en-US" sz="1800" dirty="0" err="1"/>
              <a:t>învăţământ</a:t>
            </a:r>
            <a:r>
              <a:rPr lang="en-US" sz="1800" dirty="0"/>
              <a:t> discipline </a:t>
            </a:r>
            <a:r>
              <a:rPr lang="en-US" sz="1800" dirty="0" err="1"/>
              <a:t>şi</a:t>
            </a:r>
            <a:r>
              <a:rPr lang="en-US" sz="1800" dirty="0"/>
              <a:t> </a:t>
            </a:r>
            <a:r>
              <a:rPr lang="en-US" sz="1800" dirty="0" err="1"/>
              <a:t>domenii</a:t>
            </a:r>
            <a:r>
              <a:rPr lang="en-US" sz="1800" dirty="0"/>
              <a:t> care </a:t>
            </a:r>
            <a:r>
              <a:rPr lang="en-US" sz="1800" dirty="0" err="1"/>
              <a:t>să</a:t>
            </a:r>
            <a:r>
              <a:rPr lang="en-US" sz="1800" dirty="0"/>
              <a:t> se </a:t>
            </a:r>
            <a:r>
              <a:rPr lang="en-US" sz="1800" dirty="0" err="1"/>
              <a:t>studieze</a:t>
            </a:r>
            <a:r>
              <a:rPr lang="en-US" sz="1800" dirty="0"/>
              <a:t> </a:t>
            </a:r>
            <a:r>
              <a:rPr lang="en-US" sz="1800" dirty="0" err="1"/>
              <a:t>prin</a:t>
            </a:r>
            <a:r>
              <a:rPr lang="en-US" sz="1800" dirty="0"/>
              <a:t> </a:t>
            </a:r>
            <a:r>
              <a:rPr lang="en-US" sz="1800" dirty="0" err="1"/>
              <a:t>curriculumul</a:t>
            </a:r>
            <a:r>
              <a:rPr lang="en-US" sz="1800" dirty="0"/>
              <a:t> la </a:t>
            </a:r>
            <a:r>
              <a:rPr lang="en-US" sz="1800" dirty="0" err="1"/>
              <a:t>decizia</a:t>
            </a:r>
            <a:r>
              <a:rPr lang="en-US" sz="1800" dirty="0"/>
              <a:t> </a:t>
            </a:r>
            <a:r>
              <a:rPr lang="en-US" sz="1800" dirty="0" err="1"/>
              <a:t>şcolii</a:t>
            </a:r>
            <a:r>
              <a:rPr lang="en-US" sz="1800" dirty="0"/>
              <a:t>, </a:t>
            </a:r>
            <a:r>
              <a:rPr lang="en-US" sz="1800" dirty="0" err="1"/>
              <a:t>inclusiv</a:t>
            </a:r>
            <a:r>
              <a:rPr lang="en-US" sz="1800" dirty="0"/>
              <a:t> din </a:t>
            </a:r>
            <a:r>
              <a:rPr lang="en-US" sz="1800" dirty="0" err="1"/>
              <a:t>oferta</a:t>
            </a:r>
            <a:r>
              <a:rPr lang="en-US" sz="1800" dirty="0"/>
              <a:t> </a:t>
            </a:r>
            <a:r>
              <a:rPr lang="en-US" sz="1800" dirty="0" err="1"/>
              <a:t>naţională</a:t>
            </a:r>
            <a:r>
              <a:rPr lang="en-US" sz="1800" dirty="0"/>
              <a:t>; </a:t>
            </a:r>
          </a:p>
          <a:p>
            <a:pPr>
              <a:lnSpc>
                <a:spcPct val="120000"/>
              </a:lnSpc>
              <a:spcBef>
                <a:spcPts val="0"/>
              </a:spcBef>
            </a:pPr>
            <a:r>
              <a:rPr lang="en-US" sz="1800" dirty="0"/>
              <a:t>b) </a:t>
            </a:r>
            <a:r>
              <a:rPr lang="en-US" sz="1800" dirty="0" err="1"/>
              <a:t>sprijină</a:t>
            </a:r>
            <a:r>
              <a:rPr lang="en-US" sz="1800" dirty="0"/>
              <a:t> </a:t>
            </a:r>
            <a:r>
              <a:rPr lang="en-US" sz="1800" dirty="0" err="1"/>
              <a:t>parteneriatele</a:t>
            </a:r>
            <a:r>
              <a:rPr lang="en-US" sz="1800" dirty="0"/>
              <a:t> </a:t>
            </a:r>
            <a:r>
              <a:rPr lang="en-US" sz="1800" dirty="0" err="1"/>
              <a:t>educaţionale</a:t>
            </a:r>
            <a:r>
              <a:rPr lang="en-US" sz="1800" dirty="0"/>
              <a:t> </a:t>
            </a:r>
            <a:r>
              <a:rPr lang="en-US" sz="1800" dirty="0" err="1"/>
              <a:t>între</a:t>
            </a:r>
            <a:r>
              <a:rPr lang="en-US" sz="1800" dirty="0"/>
              <a:t> </a:t>
            </a:r>
            <a:r>
              <a:rPr lang="en-US" sz="1800" dirty="0" err="1"/>
              <a:t>unităţile</a:t>
            </a:r>
            <a:r>
              <a:rPr lang="en-US" sz="1800" dirty="0"/>
              <a:t> de </a:t>
            </a:r>
            <a:r>
              <a:rPr lang="en-US" sz="1800" dirty="0" err="1"/>
              <a:t>învăţământ</a:t>
            </a:r>
            <a:r>
              <a:rPr lang="en-US" sz="1800" dirty="0"/>
              <a:t> </a:t>
            </a:r>
            <a:r>
              <a:rPr lang="en-US" sz="1800" dirty="0" err="1"/>
              <a:t>şi</a:t>
            </a:r>
            <a:r>
              <a:rPr lang="en-US" sz="1800" dirty="0"/>
              <a:t> </a:t>
            </a:r>
            <a:r>
              <a:rPr lang="en-US" sz="1800" dirty="0" err="1" smtClean="0"/>
              <a:t>instituţiile</a:t>
            </a:r>
            <a:r>
              <a:rPr lang="en-US" sz="1800" dirty="0" smtClean="0"/>
              <a:t> /</a:t>
            </a:r>
            <a:r>
              <a:rPr lang="en-US" sz="1800" dirty="0" err="1"/>
              <a:t>organizaţiile</a:t>
            </a:r>
            <a:r>
              <a:rPr lang="en-US" sz="1800" dirty="0"/>
              <a:t> cu </a:t>
            </a:r>
            <a:r>
              <a:rPr lang="en-US" sz="1800" dirty="0" err="1"/>
              <a:t>rol</a:t>
            </a:r>
            <a:r>
              <a:rPr lang="en-US" sz="1800" dirty="0"/>
              <a:t> </a:t>
            </a:r>
            <a:r>
              <a:rPr lang="en-US" sz="1800" dirty="0" err="1"/>
              <a:t>educativ</a:t>
            </a:r>
            <a:r>
              <a:rPr lang="en-US" sz="1800" dirty="0"/>
              <a:t> din </a:t>
            </a:r>
            <a:r>
              <a:rPr lang="en-US" sz="1800" dirty="0" err="1"/>
              <a:t>comunitatea</a:t>
            </a:r>
            <a:r>
              <a:rPr lang="en-US" sz="1800" dirty="0"/>
              <a:t> </a:t>
            </a:r>
            <a:r>
              <a:rPr lang="en-US" sz="1800" dirty="0" err="1"/>
              <a:t>locală</a:t>
            </a:r>
            <a:r>
              <a:rPr lang="en-US" sz="1800" dirty="0"/>
              <a:t>; </a:t>
            </a:r>
          </a:p>
          <a:p>
            <a:pPr>
              <a:lnSpc>
                <a:spcPct val="120000"/>
              </a:lnSpc>
              <a:spcBef>
                <a:spcPts val="0"/>
              </a:spcBef>
            </a:pPr>
            <a:r>
              <a:rPr lang="en-US" sz="1800" dirty="0"/>
              <a:t>c) </a:t>
            </a:r>
            <a:r>
              <a:rPr lang="en-US" sz="1800" dirty="0" err="1"/>
              <a:t>susţine</a:t>
            </a:r>
            <a:r>
              <a:rPr lang="en-US" sz="1800" dirty="0"/>
              <a:t> </a:t>
            </a:r>
            <a:r>
              <a:rPr lang="en-US" sz="1800" dirty="0" err="1"/>
              <a:t>unităţile</a:t>
            </a:r>
            <a:r>
              <a:rPr lang="en-US" sz="1800" dirty="0"/>
              <a:t> de </a:t>
            </a:r>
            <a:r>
              <a:rPr lang="en-US" sz="1800" dirty="0" err="1"/>
              <a:t>învăţământ</a:t>
            </a:r>
            <a:r>
              <a:rPr lang="en-US" sz="1800" dirty="0"/>
              <a:t> </a:t>
            </a:r>
            <a:r>
              <a:rPr lang="en-US" sz="1800" dirty="0" err="1"/>
              <a:t>în</a:t>
            </a:r>
            <a:r>
              <a:rPr lang="en-US" sz="1800" dirty="0"/>
              <a:t> </a:t>
            </a:r>
            <a:r>
              <a:rPr lang="en-US" sz="1800" dirty="0" err="1"/>
              <a:t>derularea</a:t>
            </a:r>
            <a:r>
              <a:rPr lang="en-US" sz="1800" dirty="0"/>
              <a:t> </a:t>
            </a:r>
            <a:r>
              <a:rPr lang="en-US" sz="1800" dirty="0" err="1"/>
              <a:t>programelor</a:t>
            </a:r>
            <a:r>
              <a:rPr lang="en-US" sz="1800" dirty="0"/>
              <a:t> de </a:t>
            </a:r>
            <a:r>
              <a:rPr lang="en-US" sz="1800" dirty="0" err="1"/>
              <a:t>prevenire</a:t>
            </a:r>
            <a:r>
              <a:rPr lang="en-US" sz="1800" dirty="0"/>
              <a:t> </a:t>
            </a:r>
            <a:r>
              <a:rPr lang="en-US" sz="1800" dirty="0" err="1"/>
              <a:t>şi</a:t>
            </a:r>
            <a:r>
              <a:rPr lang="en-US" sz="1800" dirty="0"/>
              <a:t> de </a:t>
            </a:r>
            <a:r>
              <a:rPr lang="en-US" sz="1800" dirty="0" err="1"/>
              <a:t>combatere</a:t>
            </a:r>
            <a:r>
              <a:rPr lang="en-US" sz="1800" dirty="0"/>
              <a:t> a </a:t>
            </a:r>
            <a:r>
              <a:rPr lang="en-US" sz="1800" dirty="0" err="1"/>
              <a:t>absenteismului</a:t>
            </a:r>
            <a:r>
              <a:rPr lang="en-US" sz="1800" dirty="0"/>
              <a:t> </a:t>
            </a:r>
            <a:r>
              <a:rPr lang="en-US" sz="1800" dirty="0" err="1"/>
              <a:t>şi</a:t>
            </a:r>
            <a:r>
              <a:rPr lang="en-US" sz="1800" dirty="0"/>
              <a:t> a </a:t>
            </a:r>
            <a:r>
              <a:rPr lang="en-US" sz="1800" dirty="0" err="1"/>
              <a:t>violenţei</a:t>
            </a:r>
            <a:r>
              <a:rPr lang="en-US" sz="1800" dirty="0"/>
              <a:t> </a:t>
            </a:r>
            <a:r>
              <a:rPr lang="en-US" sz="1800" dirty="0" err="1"/>
              <a:t>în</a:t>
            </a:r>
            <a:r>
              <a:rPr lang="en-US" sz="1800" dirty="0"/>
              <a:t> </a:t>
            </a:r>
            <a:r>
              <a:rPr lang="en-US" sz="1800" dirty="0" err="1"/>
              <a:t>mediul</a:t>
            </a:r>
            <a:r>
              <a:rPr lang="en-US" sz="1800" dirty="0"/>
              <a:t> </a:t>
            </a:r>
            <a:r>
              <a:rPr lang="en-US" sz="1800" dirty="0" err="1"/>
              <a:t>şcolar</a:t>
            </a:r>
            <a:r>
              <a:rPr lang="en-US" sz="1800" dirty="0"/>
              <a:t>; </a:t>
            </a:r>
          </a:p>
          <a:p>
            <a:pPr>
              <a:lnSpc>
                <a:spcPct val="120000"/>
              </a:lnSpc>
              <a:spcBef>
                <a:spcPts val="0"/>
              </a:spcBef>
            </a:pPr>
            <a:r>
              <a:rPr lang="en-US" sz="1800" dirty="0"/>
              <a:t>d) </a:t>
            </a:r>
            <a:r>
              <a:rPr lang="en-US" sz="1800" dirty="0" err="1"/>
              <a:t>promovează</a:t>
            </a:r>
            <a:r>
              <a:rPr lang="en-US" sz="1800" dirty="0"/>
              <a:t> </a:t>
            </a:r>
            <a:r>
              <a:rPr lang="en-US" sz="1800" dirty="0" err="1"/>
              <a:t>imaginea</a:t>
            </a:r>
            <a:r>
              <a:rPr lang="en-US" sz="1800" dirty="0"/>
              <a:t> </a:t>
            </a:r>
            <a:r>
              <a:rPr lang="en-US" sz="1800" dirty="0" err="1"/>
              <a:t>unităţii</a:t>
            </a:r>
            <a:r>
              <a:rPr lang="en-US" sz="1800" dirty="0"/>
              <a:t> de </a:t>
            </a:r>
            <a:r>
              <a:rPr lang="en-US" sz="1800" dirty="0" err="1"/>
              <a:t>învăţământ</a:t>
            </a:r>
            <a:r>
              <a:rPr lang="en-US" sz="1800" dirty="0"/>
              <a:t> </a:t>
            </a:r>
            <a:r>
              <a:rPr lang="en-US" sz="1800" dirty="0" err="1"/>
              <a:t>în</a:t>
            </a:r>
            <a:r>
              <a:rPr lang="en-US" sz="1800" dirty="0"/>
              <a:t> </a:t>
            </a:r>
            <a:r>
              <a:rPr lang="en-US" sz="1800" dirty="0" err="1"/>
              <a:t>comunitatea</a:t>
            </a:r>
            <a:r>
              <a:rPr lang="en-US" sz="1800" dirty="0"/>
              <a:t> </a:t>
            </a:r>
            <a:r>
              <a:rPr lang="en-US" sz="1800" dirty="0" err="1"/>
              <a:t>locală</a:t>
            </a:r>
            <a:r>
              <a:rPr lang="en-US" sz="1800" dirty="0"/>
              <a:t>; </a:t>
            </a:r>
          </a:p>
          <a:p>
            <a:pPr>
              <a:lnSpc>
                <a:spcPct val="120000"/>
              </a:lnSpc>
              <a:spcBef>
                <a:spcPts val="0"/>
              </a:spcBef>
            </a:pPr>
            <a:r>
              <a:rPr lang="en-US" sz="1800" dirty="0"/>
              <a:t>e) se </a:t>
            </a:r>
            <a:r>
              <a:rPr lang="en-US" sz="1800" dirty="0" err="1"/>
              <a:t>ocupă</a:t>
            </a:r>
            <a:r>
              <a:rPr lang="en-US" sz="1800" dirty="0"/>
              <a:t> de </a:t>
            </a:r>
            <a:r>
              <a:rPr lang="en-US" sz="1800" dirty="0" err="1"/>
              <a:t>conservarea</a:t>
            </a:r>
            <a:r>
              <a:rPr lang="en-US" sz="1800" dirty="0"/>
              <a:t>, </a:t>
            </a:r>
            <a:r>
              <a:rPr lang="en-US" sz="1800" dirty="0" err="1"/>
              <a:t>promovarea</a:t>
            </a:r>
            <a:r>
              <a:rPr lang="en-US" sz="1800" dirty="0"/>
              <a:t> </a:t>
            </a:r>
            <a:r>
              <a:rPr lang="en-US" sz="1800" dirty="0" err="1"/>
              <a:t>şi</a:t>
            </a:r>
            <a:r>
              <a:rPr lang="en-US" sz="1800" dirty="0"/>
              <a:t> </a:t>
            </a:r>
            <a:r>
              <a:rPr lang="en-US" sz="1800" dirty="0" err="1"/>
              <a:t>cunoaşterea</a:t>
            </a:r>
            <a:r>
              <a:rPr lang="en-US" sz="1800" dirty="0"/>
              <a:t> </a:t>
            </a:r>
            <a:r>
              <a:rPr lang="en-US" sz="1800" dirty="0" err="1"/>
              <a:t>tradiţiilor</a:t>
            </a:r>
            <a:r>
              <a:rPr lang="en-US" sz="1800" dirty="0"/>
              <a:t> </a:t>
            </a:r>
            <a:r>
              <a:rPr lang="en-US" sz="1800" dirty="0" err="1"/>
              <a:t>culturale</a:t>
            </a:r>
            <a:r>
              <a:rPr lang="en-US" sz="1800" dirty="0"/>
              <a:t> </a:t>
            </a:r>
            <a:r>
              <a:rPr lang="en-US" sz="1800" dirty="0" err="1"/>
              <a:t>specifice</a:t>
            </a:r>
            <a:r>
              <a:rPr lang="en-US" sz="1800" dirty="0"/>
              <a:t> </a:t>
            </a:r>
            <a:r>
              <a:rPr lang="en-US" sz="1800" dirty="0" err="1"/>
              <a:t>minorităţilor</a:t>
            </a:r>
            <a:r>
              <a:rPr lang="en-US" sz="1800" dirty="0"/>
              <a:t> </a:t>
            </a:r>
            <a:r>
              <a:rPr lang="en-US" sz="1800" dirty="0" err="1"/>
              <a:t>în</a:t>
            </a:r>
            <a:r>
              <a:rPr lang="en-US" sz="1800" dirty="0"/>
              <a:t> plan local, de </a:t>
            </a:r>
            <a:r>
              <a:rPr lang="en-US" sz="1800" dirty="0" err="1"/>
              <a:t>dezvoltarea</a:t>
            </a:r>
            <a:r>
              <a:rPr lang="en-US" sz="1800" dirty="0"/>
              <a:t> </a:t>
            </a:r>
            <a:r>
              <a:rPr lang="en-US" sz="1800" dirty="0" err="1"/>
              <a:t>multiculturalităţii</a:t>
            </a:r>
            <a:r>
              <a:rPr lang="en-US" sz="1800" dirty="0"/>
              <a:t> </a:t>
            </a:r>
            <a:r>
              <a:rPr lang="en-US" sz="1800" dirty="0" err="1"/>
              <a:t>şi</a:t>
            </a:r>
            <a:r>
              <a:rPr lang="en-US" sz="1800" dirty="0"/>
              <a:t> a </a:t>
            </a:r>
            <a:r>
              <a:rPr lang="en-US" sz="1800" dirty="0" err="1"/>
              <a:t>dialogului</a:t>
            </a:r>
            <a:r>
              <a:rPr lang="en-US" sz="1800" dirty="0"/>
              <a:t> cultural; </a:t>
            </a:r>
          </a:p>
          <a:p>
            <a:pPr>
              <a:lnSpc>
                <a:spcPct val="120000"/>
              </a:lnSpc>
              <a:spcBef>
                <a:spcPts val="0"/>
              </a:spcBef>
            </a:pPr>
            <a:r>
              <a:rPr lang="en-US" sz="1800" dirty="0"/>
              <a:t>f) </a:t>
            </a:r>
            <a:r>
              <a:rPr lang="en-US" sz="1800" dirty="0" err="1"/>
              <a:t>susţine</a:t>
            </a:r>
            <a:r>
              <a:rPr lang="en-US" sz="1800" dirty="0"/>
              <a:t> </a:t>
            </a:r>
            <a:r>
              <a:rPr lang="en-US" sz="1800" dirty="0" err="1"/>
              <a:t>unitatea</a:t>
            </a:r>
            <a:r>
              <a:rPr lang="en-US" sz="1800" dirty="0"/>
              <a:t> de </a:t>
            </a:r>
            <a:r>
              <a:rPr lang="en-US" sz="1800" dirty="0" err="1"/>
              <a:t>învăţământ</a:t>
            </a:r>
            <a:r>
              <a:rPr lang="en-US" sz="1800" dirty="0"/>
              <a:t> </a:t>
            </a:r>
            <a:r>
              <a:rPr lang="en-US" sz="1800" dirty="0" err="1"/>
              <a:t>în</a:t>
            </a:r>
            <a:r>
              <a:rPr lang="en-US" sz="1800" dirty="0"/>
              <a:t> </a:t>
            </a:r>
            <a:r>
              <a:rPr lang="en-US" sz="1800" dirty="0" err="1"/>
              <a:t>organizarea</a:t>
            </a:r>
            <a:r>
              <a:rPr lang="en-US" sz="1800" dirty="0"/>
              <a:t> </a:t>
            </a:r>
            <a:r>
              <a:rPr lang="en-US" sz="1800" dirty="0" err="1"/>
              <a:t>şi</a:t>
            </a:r>
            <a:r>
              <a:rPr lang="en-US" sz="1800" dirty="0"/>
              <a:t> </a:t>
            </a:r>
            <a:r>
              <a:rPr lang="en-US" sz="1800" dirty="0" err="1"/>
              <a:t>desfăşurarea</a:t>
            </a:r>
            <a:r>
              <a:rPr lang="en-US" sz="1800" dirty="0"/>
              <a:t> </a:t>
            </a:r>
            <a:r>
              <a:rPr lang="en-US" sz="1800" dirty="0" err="1"/>
              <a:t>tuturor</a:t>
            </a:r>
            <a:r>
              <a:rPr lang="en-US" sz="1800" dirty="0"/>
              <a:t> </a:t>
            </a:r>
            <a:r>
              <a:rPr lang="en-US" sz="1800" dirty="0" err="1"/>
              <a:t>activităţilor</a:t>
            </a:r>
            <a:r>
              <a:rPr lang="en-US" sz="1800" dirty="0"/>
              <a:t>; </a:t>
            </a:r>
          </a:p>
          <a:p>
            <a:pPr>
              <a:lnSpc>
                <a:spcPct val="120000"/>
              </a:lnSpc>
              <a:spcBef>
                <a:spcPts val="0"/>
              </a:spcBef>
            </a:pPr>
            <a:r>
              <a:rPr lang="en-US" sz="1800" dirty="0"/>
              <a:t>g) </a:t>
            </a:r>
            <a:r>
              <a:rPr lang="en-US" sz="1800" dirty="0" err="1"/>
              <a:t>susţine</a:t>
            </a:r>
            <a:r>
              <a:rPr lang="en-US" sz="1800" dirty="0"/>
              <a:t> </a:t>
            </a:r>
            <a:r>
              <a:rPr lang="en-US" sz="1800" dirty="0" err="1"/>
              <a:t>conducerea</a:t>
            </a:r>
            <a:r>
              <a:rPr lang="en-US" sz="1800" dirty="0"/>
              <a:t> </a:t>
            </a:r>
            <a:r>
              <a:rPr lang="en-US" sz="1800" dirty="0" err="1"/>
              <a:t>unităţii</a:t>
            </a:r>
            <a:r>
              <a:rPr lang="en-US" sz="1800" dirty="0"/>
              <a:t> de </a:t>
            </a:r>
            <a:r>
              <a:rPr lang="en-US" sz="1800" dirty="0" err="1"/>
              <a:t>învăţământ</a:t>
            </a:r>
            <a:r>
              <a:rPr lang="en-US" sz="1800" dirty="0"/>
              <a:t> </a:t>
            </a:r>
            <a:r>
              <a:rPr lang="en-US" sz="1800" dirty="0" err="1"/>
              <a:t>în</a:t>
            </a:r>
            <a:r>
              <a:rPr lang="en-US" sz="1800" dirty="0"/>
              <a:t> </a:t>
            </a:r>
            <a:r>
              <a:rPr lang="en-US" sz="1800" dirty="0" err="1"/>
              <a:t>organizarea</a:t>
            </a:r>
            <a:r>
              <a:rPr lang="en-US" sz="1800" dirty="0"/>
              <a:t> </a:t>
            </a:r>
            <a:r>
              <a:rPr lang="en-US" sz="1800" dirty="0" err="1"/>
              <a:t>şi</a:t>
            </a:r>
            <a:r>
              <a:rPr lang="en-US" sz="1800" dirty="0"/>
              <a:t> </a:t>
            </a:r>
            <a:r>
              <a:rPr lang="en-US" sz="1800" dirty="0" err="1"/>
              <a:t>în</a:t>
            </a:r>
            <a:r>
              <a:rPr lang="en-US" sz="1800" dirty="0"/>
              <a:t> </a:t>
            </a:r>
            <a:r>
              <a:rPr lang="en-US" sz="1800" dirty="0" err="1"/>
              <a:t>desfăşurarea</a:t>
            </a:r>
            <a:r>
              <a:rPr lang="en-US" sz="1800" dirty="0"/>
              <a:t> </a:t>
            </a:r>
            <a:r>
              <a:rPr lang="en-US" sz="1800" dirty="0" err="1"/>
              <a:t>consultaţiilor</a:t>
            </a:r>
            <a:r>
              <a:rPr lang="en-US" sz="1800" dirty="0"/>
              <a:t> cu </a:t>
            </a:r>
            <a:r>
              <a:rPr lang="en-US" sz="1800" dirty="0" err="1"/>
              <a:t>părinţii</a:t>
            </a:r>
            <a:r>
              <a:rPr lang="en-US" sz="1800" dirty="0"/>
              <a:t>, </a:t>
            </a:r>
            <a:r>
              <a:rPr lang="en-US" sz="1800" dirty="0" err="1"/>
              <a:t>tutorii</a:t>
            </a:r>
            <a:r>
              <a:rPr lang="en-US" sz="1800" dirty="0"/>
              <a:t> </a:t>
            </a:r>
            <a:r>
              <a:rPr lang="en-US" sz="1800" dirty="0" err="1"/>
              <a:t>sau</a:t>
            </a:r>
            <a:r>
              <a:rPr lang="en-US" sz="1800" dirty="0"/>
              <a:t> </a:t>
            </a:r>
            <a:r>
              <a:rPr lang="en-US" sz="1800" dirty="0" err="1"/>
              <a:t>susţinătorii</a:t>
            </a:r>
            <a:r>
              <a:rPr lang="en-US" sz="1800" dirty="0"/>
              <a:t> </a:t>
            </a:r>
            <a:r>
              <a:rPr lang="en-US" sz="1800" dirty="0" err="1"/>
              <a:t>legali</a:t>
            </a:r>
            <a:r>
              <a:rPr lang="en-US" sz="1800" dirty="0"/>
              <a:t>, </a:t>
            </a:r>
            <a:r>
              <a:rPr lang="en-US" sz="1800" dirty="0" err="1"/>
              <a:t>pe</a:t>
            </a:r>
            <a:r>
              <a:rPr lang="en-US" sz="1800" dirty="0"/>
              <a:t> </a:t>
            </a:r>
            <a:r>
              <a:rPr lang="en-US" sz="1800" dirty="0" err="1"/>
              <a:t>teme</a:t>
            </a:r>
            <a:r>
              <a:rPr lang="en-US" sz="1800" dirty="0"/>
              <a:t> </a:t>
            </a:r>
            <a:r>
              <a:rPr lang="en-US" sz="1800" dirty="0" err="1"/>
              <a:t>educaţionale</a:t>
            </a:r>
            <a:r>
              <a:rPr lang="en-US" sz="1800" dirty="0"/>
              <a:t>; </a:t>
            </a:r>
          </a:p>
        </p:txBody>
      </p:sp>
    </p:spTree>
    <p:extLst>
      <p:ext uri="{BB962C8B-B14F-4D97-AF65-F5344CB8AC3E}">
        <p14:creationId xmlns:p14="http://schemas.microsoft.com/office/powerpoint/2010/main" val="33801746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țiu">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100000" t="100000" r="100000" b="10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100000" t="100000" r="100000" b="10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51000" t="-20000" r="2000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2550FE7-25A4-4A80-BFBE-16FE4F69C7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Prezentarea unui curs General</Template>
  <TotalTime>0</TotalTime>
  <Words>2312</Words>
  <Application>Microsoft Office PowerPoint</Application>
  <PresentationFormat>On-screen Show (4:3)</PresentationFormat>
  <Paragraphs>296</Paragraphs>
  <Slides>27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Courier New</vt:lpstr>
      <vt:lpstr>Gill Sans MT</vt:lpstr>
      <vt:lpstr>华文中宋</vt:lpstr>
      <vt:lpstr>Times New Roman</vt:lpstr>
      <vt:lpstr>Verdana</vt:lpstr>
      <vt:lpstr>Wingdings 2</vt:lpstr>
      <vt:lpstr>Solstițiu</vt:lpstr>
      <vt:lpstr>PowerPoint Presentation</vt:lpstr>
      <vt:lpstr>Ordinea de zi</vt:lpstr>
      <vt:lpstr>1. Prezentarea aspectelor esențiale din raportul privind starea învățământului la Colegiul Karpen pentru anul școlar trecut – diseminarea rezultatelor la examenul de bacalaureat </vt:lpstr>
      <vt:lpstr>PowerPoint Presentation</vt:lpstr>
      <vt:lpstr>BACALAUREAT 2019  </vt:lpstr>
      <vt:lpstr>PowerPoint Presentation</vt:lpstr>
      <vt:lpstr>PowerPoint Presentation</vt:lpstr>
      <vt:lpstr>ORDIN Nr. 5079/2016 din 31 august 2016 privind aprobarea Regulamentului-cadru de organizare şi funcţionare a unităţilor de învăţământ preuniversitar Consiliul reprezentativ al părinţilor</vt:lpstr>
      <vt:lpstr>PowerPoint Presentation</vt:lpstr>
      <vt:lpstr>PowerPoint Presentation</vt:lpstr>
      <vt:lpstr>Extras procedură privind constituirea şi utilizarea resurselor financiare ale Asociaţiei Karpen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Priorități pentru acest an școlar</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2015-11-06T14:37:15Z</dcterms:created>
  <dcterms:modified xsi:type="dcterms:W3CDTF">2018-11-16T11:38:45Z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TC100822959990</vt:lpwstr>
  </property>
</Properties>
</file>